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tiff" ContentType="image/tiff"/>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handoutMasterIdLst>
    <p:handoutMasterId r:id="rId45"/>
  </p:handoutMasterIdLst>
  <p:sldIdLst>
    <p:sldId id="256" r:id="rId5"/>
    <p:sldId id="273" r:id="rId6"/>
    <p:sldId id="312" r:id="rId7"/>
    <p:sldId id="274" r:id="rId8"/>
    <p:sldId id="278" r:id="rId9"/>
    <p:sldId id="314" r:id="rId10"/>
    <p:sldId id="280" r:id="rId11"/>
    <p:sldId id="328" r:id="rId12"/>
    <p:sldId id="315" r:id="rId13"/>
    <p:sldId id="316" r:id="rId14"/>
    <p:sldId id="329" r:id="rId15"/>
    <p:sldId id="301" r:id="rId16"/>
    <p:sldId id="302" r:id="rId17"/>
    <p:sldId id="303" r:id="rId18"/>
    <p:sldId id="330" r:id="rId19"/>
    <p:sldId id="331" r:id="rId20"/>
    <p:sldId id="332" r:id="rId21"/>
    <p:sldId id="304" r:id="rId22"/>
    <p:sldId id="333" r:id="rId23"/>
    <p:sldId id="334" r:id="rId24"/>
    <p:sldId id="335" r:id="rId25"/>
    <p:sldId id="336" r:id="rId26"/>
    <p:sldId id="337" r:id="rId27"/>
    <p:sldId id="338"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p:restoredTop sz="94679"/>
  </p:normalViewPr>
  <p:slideViewPr>
    <p:cSldViewPr snapToGrid="0" snapToObjects="1">
      <p:cViewPr varScale="1">
        <p:scale>
          <a:sx n="68" d="100"/>
          <a:sy n="68" d="100"/>
        </p:scale>
        <p:origin x="-786" y="-9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568"/>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92EF69-4580-D948-9358-37D6C6E355D3}" type="datetimeFigureOut">
              <a:rPr lang="en-US" smtClean="0"/>
              <a:pPr/>
              <a:t>9/4/2022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3EC278-5BB2-7E49-BE38-1FF54E21785F}" type="slidenum">
              <a:rPr lang="en-US" smtClean="0"/>
              <a:pPr/>
              <a:t>‹#›</a:t>
            </a:fld>
            <a:endParaRPr 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F659B-3BFD-7C4F-8593-16CDDE7417A4}" type="datetimeFigureOut">
              <a:rPr lang="en-US" smtClean="0"/>
              <a:pPr/>
              <a:t>9/4/2022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082A43-FD40-714E-BD60-4E5210E14341}"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ln/>
        </p:spPr>
        <p:txBody>
          <a:bodyPr/>
          <a:lstStyle/>
          <a:p>
            <a:endParaRPr lang="en-US"/>
          </a:p>
        </p:txBody>
      </p:sp>
      <p:sp>
        <p:nvSpPr>
          <p:cNvPr id="9219"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xmlns="" val="13468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ln/>
        </p:spPr>
        <p:txBody>
          <a:bodyPr/>
          <a:lstStyle/>
          <a:p>
            <a:endParaRPr lang="en-US"/>
          </a:p>
        </p:txBody>
      </p:sp>
      <p:sp>
        <p:nvSpPr>
          <p:cNvPr id="13315"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ln/>
        </p:spPr>
        <p:txBody>
          <a:bodyPr/>
          <a:lstStyle/>
          <a:p>
            <a:endParaRPr lang="en-US"/>
          </a:p>
        </p:txBody>
      </p:sp>
      <p:sp>
        <p:nvSpPr>
          <p:cNvPr id="31747"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ln/>
        </p:spPr>
        <p:txBody>
          <a:bodyPr/>
          <a:lstStyle/>
          <a:p>
            <a:endParaRPr lang="en-US"/>
          </a:p>
        </p:txBody>
      </p:sp>
      <p:sp>
        <p:nvSpPr>
          <p:cNvPr id="31747"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xmlns="" val="220429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ln/>
        </p:spPr>
        <p:txBody>
          <a:bodyPr/>
          <a:lstStyle/>
          <a:p>
            <a:endParaRPr lang="en-US"/>
          </a:p>
        </p:txBody>
      </p:sp>
      <p:sp>
        <p:nvSpPr>
          <p:cNvPr id="36867"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F0262A4B-868B-447F-BE21-CB5E70D2B024}" type="datetime1">
              <a:rPr lang="en-US" smtClean="0"/>
              <a:t>9/4/2022</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5EE7328A-607D-4CF2-92F1-A455ADABCBEE}" type="datetime1">
              <a:rPr lang="en-US" smtClean="0"/>
              <a:t>9/4/2022</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C04184BC-DE25-4ED7-B42C-2519C6C33E5D}" type="datetime1">
              <a:rPr lang="en-US" smtClean="0"/>
              <a:t>9/4/2022</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a:lvl1pPr>
          </a:lstStyle>
          <a:p>
            <a:fld id="{3F22E171-BCE6-4691-89D3-FC69C7A949BA}" type="datetime1">
              <a:rPr lang="en-US" smtClean="0"/>
              <a:t>9/4/2022</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fld id="{C55B10B7-8838-484D-9E8A-1D469B93B729}" type="datetime1">
              <a:rPr lang="en-US" smtClean="0"/>
              <a:t>9/4/2022</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03A6F863-1ACE-4F97-9078-8517F43501BD}" type="datetime1">
              <a:rPr lang="en-US" smtClean="0"/>
              <a:t>9/4/2022</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7"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fld id="{523593CB-7582-41CB-93C9-F6BC2D2D684D}" type="datetime1">
              <a:rPr lang="en-US" smtClean="0"/>
              <a:t>9/4/2022</a:t>
            </a:fld>
            <a:endParaRPr lang="en-US"/>
          </a:p>
        </p:txBody>
      </p:sp>
      <p:sp>
        <p:nvSpPr>
          <p:cNvPr id="8"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9"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fld id="{7CAA7B60-B8A1-461E-A212-EE2CE8D721AE}" type="datetime1">
              <a:rPr lang="en-US" smtClean="0"/>
              <a:t>9/4/2022</a:t>
            </a:fld>
            <a:endParaRPr lang="en-US"/>
          </a:p>
        </p:txBody>
      </p:sp>
      <p:sp>
        <p:nvSpPr>
          <p:cNvPr id="4"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5"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87EFC40-69BC-4427-89AF-1DF1CC9152E9}" type="datetime1">
              <a:rPr lang="en-US" smtClean="0"/>
              <a:t>9/4/2022</a:t>
            </a:fld>
            <a:endParaRPr lang="en-US"/>
          </a:p>
        </p:txBody>
      </p:sp>
      <p:sp>
        <p:nvSpPr>
          <p:cNvPr id="3"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4"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2032932C-5DC2-4A40-B279-0FEC10FA7BEA}" type="datetime1">
              <a:rPr lang="en-US" smtClean="0"/>
              <a:t>9/4/2022</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7"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626254C4-FE52-4F25-AD34-93C26850AB1C}" type="datetime1">
              <a:rPr lang="en-US" smtClean="0"/>
              <a:t>9/4/2022</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7" name="Slide Number Placeholder 5"/>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fld id="{57319B77-29AE-455E-ADC9-B23AF8B4368C}" type="datetime1">
              <a:rPr lang="en-US" smtClean="0"/>
              <a:t>9/4/2022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r>
              <a:rPr lang="en-US" smtClean="0"/>
              <a:t>Chapter 5 - Software Testing and Maintenance</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fld id="{CB105B8D-1C36-1C40-961B-CAAB1DD98B28}" type="slidenum">
              <a:rPr lang="en-US" smtClean="0"/>
              <a:pPr/>
              <a:t>‹#›</a:t>
            </a:fld>
            <a:endParaRPr lang="en-US"/>
          </a:p>
        </p:txBody>
      </p:sp>
      <p:pic>
        <p:nvPicPr>
          <p:cNvPr id="7" name="Picture 6" descr="Cover.jpg"/>
          <p:cNvPicPr>
            <a:picLocks noChangeAspect="1"/>
          </p:cNvPicPr>
          <p:nvPr/>
        </p:nvPicPr>
        <p:blipFill>
          <a:blip r:embed="rId13"/>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693987"/>
            <a:ext cx="7772400" cy="1470025"/>
          </a:xfrm>
        </p:spPr>
        <p:txBody>
          <a:bodyPr/>
          <a:lstStyle/>
          <a:p>
            <a:pPr algn="ctr"/>
            <a:r>
              <a:rPr lang="en-US" dirty="0"/>
              <a:t>Chapter </a:t>
            </a:r>
            <a:r>
              <a:rPr lang="en-US" dirty="0" smtClean="0"/>
              <a:t>5</a:t>
            </a:r>
            <a:r>
              <a:rPr lang="en-US" dirty="0" smtClean="0"/>
              <a:t> </a:t>
            </a:r>
            <a:r>
              <a:rPr lang="en-US" dirty="0"/>
              <a:t>– Software </a:t>
            </a:r>
            <a:r>
              <a:rPr lang="en-US" dirty="0" smtClean="0"/>
              <a:t>Testing and Maintenance</a:t>
            </a:r>
            <a:endParaRPr lang="en-US" dirty="0"/>
          </a:p>
        </p:txBody>
      </p:sp>
      <p:sp>
        <p:nvSpPr>
          <p:cNvPr id="4" name="Slide Number Placeholder 3"/>
          <p:cNvSpPr>
            <a:spLocks noGrp="1"/>
          </p:cNvSpPr>
          <p:nvPr>
            <p:ph type="sldNum" sz="quarter" idx="12"/>
          </p:nvPr>
        </p:nvSpPr>
        <p:spPr/>
        <p:txBody>
          <a:bodyPr/>
          <a:lstStyle/>
          <a:p>
            <a:fld id="{CB105B8D-1C36-1C40-961B-CAAB1DD98B28}" type="slidenum">
              <a:rPr lang="en-US" smtClean="0"/>
              <a:pPr/>
              <a:t>1</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5.3.1 </a:t>
            </a:r>
            <a:r>
              <a:rPr lang="en-US" dirty="0" smtClean="0"/>
              <a:t>Development </a:t>
            </a:r>
            <a:r>
              <a:rPr lang="en-US" dirty="0"/>
              <a:t>Testing</a:t>
            </a:r>
          </a:p>
        </p:txBody>
      </p:sp>
      <p:sp>
        <p:nvSpPr>
          <p:cNvPr id="3" name="Content Placeholder 2"/>
          <p:cNvSpPr>
            <a:spLocks noGrp="1"/>
          </p:cNvSpPr>
          <p:nvPr>
            <p:ph idx="1"/>
          </p:nvPr>
        </p:nvSpPr>
        <p:spPr/>
        <p:txBody>
          <a:bodyPr/>
          <a:lstStyle/>
          <a:p>
            <a:r>
              <a:rPr lang="en-US" dirty="0"/>
              <a:t>Development testing includes all testing activities that are carried out by the team developing the system.</a:t>
            </a:r>
          </a:p>
          <a:p>
            <a:pPr lvl="1"/>
            <a:r>
              <a:rPr lang="en-US" b="1" dirty="0"/>
              <a:t>Unit testing</a:t>
            </a:r>
            <a:r>
              <a:rPr lang="en-US" dirty="0"/>
              <a:t>, where individual program units or object classes are tested. Unit testing should focus on testing the functionality of objects or methods.</a:t>
            </a:r>
            <a:endParaRPr lang="en-GB" dirty="0"/>
          </a:p>
          <a:p>
            <a:pPr lvl="1"/>
            <a:r>
              <a:rPr lang="en-US" b="1" dirty="0"/>
              <a:t>Component testing</a:t>
            </a:r>
            <a:r>
              <a:rPr lang="en-US" dirty="0"/>
              <a:t>, where several individual units are integrated to create composite components. Component testing should focus on testing component interfaces.</a:t>
            </a:r>
            <a:endParaRPr lang="en-GB" dirty="0"/>
          </a:p>
          <a:p>
            <a:pPr lvl="1"/>
            <a:r>
              <a:rPr lang="en-US" b="1" dirty="0"/>
              <a:t>System testing</a:t>
            </a:r>
            <a:r>
              <a:rPr lang="en-US" dirty="0"/>
              <a:t>, where some or all of the components in a system are integrated and the system is tested as a whole. System testing should focus on testing component interactions.</a:t>
            </a:r>
            <a:endParaRPr lang="en-GB" dirty="0"/>
          </a:p>
          <a:p>
            <a:r>
              <a:rPr lang="en-US" dirty="0"/>
              <a:t>One of the popular development testing techniques is White Box Testing (WBT) that can be applied at the unit, integration and system levels of the testing process. (WBT is discussed separately)</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5.3.2 </a:t>
            </a:r>
            <a:r>
              <a:rPr lang="en-US" dirty="0" smtClean="0"/>
              <a:t>Release </a:t>
            </a:r>
            <a:r>
              <a:rPr lang="en-US" dirty="0"/>
              <a:t>Testing</a:t>
            </a:r>
          </a:p>
        </p:txBody>
      </p:sp>
      <p:sp>
        <p:nvSpPr>
          <p:cNvPr id="3" name="Content Placeholder 2"/>
          <p:cNvSpPr>
            <a:spLocks noGrp="1"/>
          </p:cNvSpPr>
          <p:nvPr>
            <p:ph idx="1"/>
          </p:nvPr>
        </p:nvSpPr>
        <p:spPr/>
        <p:txBody>
          <a:bodyPr/>
          <a:lstStyle/>
          <a:p>
            <a:r>
              <a:rPr lang="en-US" dirty="0"/>
              <a:t>Release testing is the process of testing a particular release of a system that is intended for use outside of the development team.</a:t>
            </a:r>
          </a:p>
          <a:p>
            <a:r>
              <a:rPr lang="en-US" dirty="0"/>
              <a:t>The primary goal of the release testing process is to convince the supplier of the system that it is good enough for use.</a:t>
            </a:r>
          </a:p>
          <a:p>
            <a:r>
              <a:rPr lang="en-US" dirty="0"/>
              <a:t>Release testing shows that the system delivers its specified functionality, performance and dependability, and that it does not fail during normal use.</a:t>
            </a:r>
          </a:p>
          <a:p>
            <a:r>
              <a:rPr lang="en-US" dirty="0"/>
              <a:t>Release testing is usually a Black Box Testing (BBT) process where tests are only derived from the system specification. (BBT is discussed separately)</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pPr/>
              <a:t>11</a:t>
            </a:fld>
            <a:endParaRPr lang="en-US"/>
          </a:p>
        </p:txBody>
      </p:sp>
    </p:spTree>
    <p:extLst>
      <p:ext uri="{BB962C8B-B14F-4D97-AF65-F5344CB8AC3E}">
        <p14:creationId xmlns:p14="http://schemas.microsoft.com/office/powerpoint/2010/main" xmlns="" val="271477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5.3.3 </a:t>
            </a:r>
            <a:r>
              <a:rPr lang="en-US" dirty="0" smtClean="0"/>
              <a:t>User </a:t>
            </a:r>
            <a:r>
              <a:rPr lang="en-US" dirty="0"/>
              <a:t>Testing</a:t>
            </a:r>
          </a:p>
        </p:txBody>
      </p:sp>
      <p:sp>
        <p:nvSpPr>
          <p:cNvPr id="3" name="Content Placeholder 2"/>
          <p:cNvSpPr>
            <a:spLocks noGrp="1"/>
          </p:cNvSpPr>
          <p:nvPr>
            <p:ph idx="1"/>
          </p:nvPr>
        </p:nvSpPr>
        <p:spPr/>
        <p:txBody>
          <a:bodyPr/>
          <a:lstStyle/>
          <a:p>
            <a:r>
              <a:rPr lang="en-US" dirty="0"/>
              <a:t>User or customer testing is a stage in the testing process in which users or customers provide input and advice on system testing. </a:t>
            </a:r>
          </a:p>
          <a:p>
            <a:r>
              <a:rPr lang="en-US" dirty="0"/>
              <a:t>User testing is essential, even when comprehensive system and release testing have been carried out. </a:t>
            </a:r>
          </a:p>
          <a:p>
            <a:pPr lvl="1"/>
            <a:r>
              <a:rPr lang="en-US" dirty="0"/>
              <a:t>The reason for this is that influences from the user’s working environment have a major effect on the reliability, performance, usability and robustness of a system. These cannot be replicated in a testing environment.</a:t>
            </a:r>
            <a:endParaRPr lang="en-GB" dirty="0"/>
          </a:p>
          <a:p>
            <a:endParaRPr lang="en-US" dirty="0"/>
          </a:p>
        </p:txBody>
      </p:sp>
      <p:sp>
        <p:nvSpPr>
          <p:cNvPr id="4" name="Slide Number Placeholder 3"/>
          <p:cNvSpPr>
            <a:spLocks noGrp="1"/>
          </p:cNvSpPr>
          <p:nvPr>
            <p:ph type="sldNum" sz="quarter" idx="12"/>
          </p:nvPr>
        </p:nvSpPr>
        <p:spPr/>
        <p:txBody>
          <a:bodyPr/>
          <a:lstStyle/>
          <a:p>
            <a:fld id="{CB105B8D-1C36-1C40-961B-CAAB1DD98B28}" type="slidenum">
              <a:rPr lang="en-US" smtClean="0"/>
              <a:pPr/>
              <a:t>12</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User Testing</a:t>
            </a:r>
          </a:p>
        </p:txBody>
      </p:sp>
      <p:sp>
        <p:nvSpPr>
          <p:cNvPr id="3" name="Content Placeholder 2"/>
          <p:cNvSpPr>
            <a:spLocks noGrp="1"/>
          </p:cNvSpPr>
          <p:nvPr>
            <p:ph idx="1"/>
          </p:nvPr>
        </p:nvSpPr>
        <p:spPr/>
        <p:txBody>
          <a:bodyPr/>
          <a:lstStyle/>
          <a:p>
            <a:r>
              <a:rPr lang="en-US" dirty="0"/>
              <a:t>Alpha testing</a:t>
            </a:r>
          </a:p>
          <a:p>
            <a:pPr lvl="1"/>
            <a:r>
              <a:rPr lang="en-US" dirty="0"/>
              <a:t>Users of the software work with the development team to test the software at the developer’s site.</a:t>
            </a:r>
            <a:endParaRPr lang="en-GB" dirty="0"/>
          </a:p>
          <a:p>
            <a:r>
              <a:rPr lang="en-US" dirty="0"/>
              <a:t>Beta testing</a:t>
            </a:r>
          </a:p>
          <a:p>
            <a:pPr lvl="1"/>
            <a:r>
              <a:rPr lang="en-US" dirty="0"/>
              <a:t>A release of the software is made available to users to allow them to experiment and to raise problems that they discover with the system developers.</a:t>
            </a:r>
            <a:endParaRPr lang="en-GB" dirty="0"/>
          </a:p>
          <a:p>
            <a:r>
              <a:rPr lang="en-US" dirty="0"/>
              <a:t>Acceptance testing</a:t>
            </a:r>
          </a:p>
          <a:p>
            <a:pPr lvl="1"/>
            <a:r>
              <a:rPr lang="en-US" dirty="0"/>
              <a:t>Customers test a system to decide whether or not it is ready to be accepted from the system developers and deployed in the customer environment. Primarily for custom (be-spoke) systems.</a:t>
            </a:r>
            <a:endParaRPr lang="en-GB" dirty="0"/>
          </a:p>
          <a:p>
            <a:endParaRPr lang="en-US" dirty="0"/>
          </a:p>
        </p:txBody>
      </p:sp>
      <p:sp>
        <p:nvSpPr>
          <p:cNvPr id="4" name="Slide Number Placeholder 3"/>
          <p:cNvSpPr>
            <a:spLocks noGrp="1"/>
          </p:cNvSpPr>
          <p:nvPr>
            <p:ph type="sldNum" sz="quarter" idx="12"/>
          </p:nvPr>
        </p:nvSpPr>
        <p:spPr/>
        <p:txBody>
          <a:bodyPr/>
          <a:lstStyle/>
          <a:p>
            <a:fld id="{CB105B8D-1C36-1C40-961B-CAAB1DD98B28}" type="slidenum">
              <a:rPr lang="en-US" smtClean="0"/>
              <a:pPr/>
              <a:t>13</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5.4 Black </a:t>
            </a:r>
            <a:r>
              <a:rPr lang="en-US" dirty="0"/>
              <a:t>Box Testing (BBT)</a:t>
            </a:r>
          </a:p>
        </p:txBody>
      </p:sp>
      <p:sp>
        <p:nvSpPr>
          <p:cNvPr id="3" name="Content Placeholder 2"/>
          <p:cNvSpPr>
            <a:spLocks noGrp="1"/>
          </p:cNvSpPr>
          <p:nvPr>
            <p:ph idx="1"/>
          </p:nvPr>
        </p:nvSpPr>
        <p:spPr/>
        <p:txBody>
          <a:bodyPr/>
          <a:lstStyle/>
          <a:p>
            <a:r>
              <a:rPr lang="en-US" dirty="0"/>
              <a:t>Black-box testing, also called behavioral testing, focuses on the functional requirements of the software.</a:t>
            </a:r>
          </a:p>
          <a:p>
            <a:r>
              <a:rPr lang="en-US" dirty="0"/>
              <a:t>BBT enables the software engineer to derive sets of input conditions that will fully exercise all functional requirements for a program.</a:t>
            </a:r>
          </a:p>
          <a:p>
            <a:r>
              <a:rPr lang="en-US" dirty="0"/>
              <a:t>As shown in Figure7.2 (next slide) BBT is concerned only with the possible inputs and their desired output regardless of the developmental details.</a:t>
            </a:r>
          </a:p>
          <a:p>
            <a:r>
              <a:rPr lang="en-US" dirty="0"/>
              <a:t>BBT is performed by a separate testing team not the developer their self hence it is one type of release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14</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Testing (BBT)</a:t>
            </a:r>
          </a:p>
        </p:txBody>
      </p:sp>
      <p:pic>
        <p:nvPicPr>
          <p:cNvPr id="6" name="Content Placeholder 5">
            <a:extLst>
              <a:ext uri="{FF2B5EF4-FFF2-40B4-BE49-F238E27FC236}">
                <a16:creationId xmlns:a16="http://schemas.microsoft.com/office/drawing/2014/main" xmlns="" id="{FDBFE173-E110-4249-BBF6-85F9E1D1EA08}"/>
              </a:ext>
            </a:extLst>
          </p:cNvPr>
          <p:cNvPicPr>
            <a:picLocks noGrp="1" noChangeAspect="1"/>
          </p:cNvPicPr>
          <p:nvPr>
            <p:ph idx="1"/>
          </p:nvPr>
        </p:nvPicPr>
        <p:blipFill>
          <a:blip r:embed="rId2"/>
          <a:stretch>
            <a:fillRect/>
          </a:stretch>
        </p:blipFill>
        <p:spPr>
          <a:xfrm>
            <a:off x="2723636" y="2223295"/>
            <a:ext cx="6744727" cy="3327399"/>
          </a:xfrm>
          <a:prstGeom prst="rect">
            <a:avLst/>
          </a:prstGeom>
        </p:spPr>
      </p:pic>
      <p:sp>
        <p:nvSpPr>
          <p:cNvPr id="4" name="Slide Number Placeholder 3"/>
          <p:cNvSpPr>
            <a:spLocks noGrp="1"/>
          </p:cNvSpPr>
          <p:nvPr>
            <p:ph type="sldNum" sz="quarter" idx="12"/>
          </p:nvPr>
        </p:nvSpPr>
        <p:spPr/>
        <p:txBody>
          <a:bodyPr/>
          <a:lstStyle/>
          <a:p>
            <a:fld id="{CB105B8D-1C36-1C40-961B-CAAB1DD98B28}" type="slidenum">
              <a:rPr lang="en-US" smtClean="0"/>
              <a:pPr/>
              <a:t>15</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
        <p:nvSpPr>
          <p:cNvPr id="8" name="TextBox 7">
            <a:extLst>
              <a:ext uri="{FF2B5EF4-FFF2-40B4-BE49-F238E27FC236}">
                <a16:creationId xmlns:a16="http://schemas.microsoft.com/office/drawing/2014/main" xmlns="" id="{8B887F60-C03C-EC4A-A3BA-42137DC845B2}"/>
              </a:ext>
            </a:extLst>
          </p:cNvPr>
          <p:cNvSpPr txBox="1"/>
          <p:nvPr/>
        </p:nvSpPr>
        <p:spPr>
          <a:xfrm>
            <a:off x="3047999" y="5826284"/>
            <a:ext cx="6096000" cy="369332"/>
          </a:xfrm>
          <a:prstGeom prst="rect">
            <a:avLst/>
          </a:prstGeom>
          <a:noFill/>
        </p:spPr>
        <p:txBody>
          <a:bodyPr wrap="square">
            <a:spAutoFit/>
          </a:bodyPr>
          <a:lstStyle/>
          <a:p>
            <a:pPr algn="ctr"/>
            <a:r>
              <a:rPr lang="en-US" dirty="0">
                <a:effectLst/>
                <a:latin typeface="Times New Roman" panose="02020603050405020304" pitchFamily="18" charset="0"/>
              </a:rPr>
              <a:t>Figure 7.2: Black Box Testing </a:t>
            </a:r>
          </a:p>
        </p:txBody>
      </p:sp>
    </p:spTree>
    <p:extLst>
      <p:ext uri="{BB962C8B-B14F-4D97-AF65-F5344CB8AC3E}">
        <p14:creationId xmlns:p14="http://schemas.microsoft.com/office/powerpoint/2010/main" xmlns="" val="110951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 (BBT)</a:t>
            </a:r>
          </a:p>
        </p:txBody>
      </p:sp>
      <p:sp>
        <p:nvSpPr>
          <p:cNvPr id="3" name="Content Placeholder 2"/>
          <p:cNvSpPr>
            <a:spLocks noGrp="1"/>
          </p:cNvSpPr>
          <p:nvPr>
            <p:ph idx="1"/>
          </p:nvPr>
        </p:nvSpPr>
        <p:spPr/>
        <p:txBody>
          <a:bodyPr/>
          <a:lstStyle/>
          <a:p>
            <a:r>
              <a:rPr lang="en-US" dirty="0"/>
              <a:t>There are further many types of BBT but two of the most commonly used types are as follows:</a:t>
            </a:r>
          </a:p>
          <a:p>
            <a:pPr>
              <a:buFont typeface="Wingdings" pitchFamily="2" charset="2"/>
              <a:buChar char="Ø"/>
            </a:pPr>
            <a:r>
              <a:rPr lang="en-US" dirty="0"/>
              <a:t>Equivalence Partitioning</a:t>
            </a:r>
          </a:p>
          <a:p>
            <a:pPr>
              <a:buFont typeface="Wingdings" pitchFamily="2" charset="2"/>
              <a:buChar char="Ø"/>
            </a:pPr>
            <a:r>
              <a:rPr lang="en-US" dirty="0"/>
              <a:t>Boundary Value Analysis</a:t>
            </a:r>
          </a:p>
        </p:txBody>
      </p:sp>
      <p:sp>
        <p:nvSpPr>
          <p:cNvPr id="4" name="Slide Number Placeholder 3"/>
          <p:cNvSpPr>
            <a:spLocks noGrp="1"/>
          </p:cNvSpPr>
          <p:nvPr>
            <p:ph type="sldNum" sz="quarter" idx="12"/>
          </p:nvPr>
        </p:nvSpPr>
        <p:spPr/>
        <p:txBody>
          <a:bodyPr/>
          <a:lstStyle/>
          <a:p>
            <a:fld id="{CB105B8D-1C36-1C40-961B-CAAB1DD98B28}" type="slidenum">
              <a:rPr lang="en-US" smtClean="0"/>
              <a:pPr/>
              <a:t>16</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1649296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Partitioning</a:t>
            </a:r>
          </a:p>
        </p:txBody>
      </p:sp>
      <p:sp>
        <p:nvSpPr>
          <p:cNvPr id="3" name="Content Placeholder 2"/>
          <p:cNvSpPr>
            <a:spLocks noGrp="1"/>
          </p:cNvSpPr>
          <p:nvPr>
            <p:ph idx="1"/>
          </p:nvPr>
        </p:nvSpPr>
        <p:spPr/>
        <p:txBody>
          <a:bodyPr/>
          <a:lstStyle/>
          <a:p>
            <a:r>
              <a:rPr lang="en-US" sz="2000" dirty="0"/>
              <a:t>Equivalence partitioning is a black-box testing method that divides the input domain of a program into classes of data from which test cases can be derived.</a:t>
            </a:r>
          </a:p>
          <a:p>
            <a:r>
              <a:rPr lang="en-US" sz="2000" b="1" dirty="0"/>
              <a:t>Examples</a:t>
            </a:r>
            <a:r>
              <a:rPr lang="en-US" sz="2000" dirty="0"/>
              <a:t>: If a code of calculator has to test using BBT then possible partitioning of input test data are:</a:t>
            </a:r>
          </a:p>
        </p:txBody>
      </p:sp>
      <p:sp>
        <p:nvSpPr>
          <p:cNvPr id="4" name="Slide Number Placeholder 3"/>
          <p:cNvSpPr>
            <a:spLocks noGrp="1"/>
          </p:cNvSpPr>
          <p:nvPr>
            <p:ph type="sldNum" sz="quarter" idx="12"/>
          </p:nvPr>
        </p:nvSpPr>
        <p:spPr/>
        <p:txBody>
          <a:bodyPr/>
          <a:lstStyle/>
          <a:p>
            <a:fld id="{CB105B8D-1C36-1C40-961B-CAAB1DD98B28}" type="slidenum">
              <a:rPr lang="en-US" smtClean="0"/>
              <a:pPr/>
              <a:t>17</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7" name="Picture 6" descr="Table&#10;&#10;Description automatically generated">
            <a:extLst>
              <a:ext uri="{FF2B5EF4-FFF2-40B4-BE49-F238E27FC236}">
                <a16:creationId xmlns:a16="http://schemas.microsoft.com/office/drawing/2014/main" xmlns="" id="{FB102BE2-CD59-EE42-A985-1761046C21AD}"/>
              </a:ext>
            </a:extLst>
          </p:cNvPr>
          <p:cNvPicPr>
            <a:picLocks noChangeAspect="1"/>
          </p:cNvPicPr>
          <p:nvPr/>
        </p:nvPicPr>
        <p:blipFill>
          <a:blip r:embed="rId2"/>
          <a:stretch>
            <a:fillRect/>
          </a:stretch>
        </p:blipFill>
        <p:spPr>
          <a:xfrm>
            <a:off x="1699937" y="3060700"/>
            <a:ext cx="8792126" cy="3295651"/>
          </a:xfrm>
          <a:prstGeom prst="rect">
            <a:avLst/>
          </a:prstGeom>
        </p:spPr>
      </p:pic>
    </p:spTree>
    <p:extLst>
      <p:ext uri="{BB962C8B-B14F-4D97-AF65-F5344CB8AC3E}">
        <p14:creationId xmlns:p14="http://schemas.microsoft.com/office/powerpoint/2010/main" xmlns="" val="89298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Value Analysis</a:t>
            </a:r>
          </a:p>
        </p:txBody>
      </p:sp>
      <p:sp>
        <p:nvSpPr>
          <p:cNvPr id="3" name="Content Placeholder 2"/>
          <p:cNvSpPr>
            <a:spLocks noGrp="1"/>
          </p:cNvSpPr>
          <p:nvPr>
            <p:ph idx="1"/>
          </p:nvPr>
        </p:nvSpPr>
        <p:spPr/>
        <p:txBody>
          <a:bodyPr/>
          <a:lstStyle/>
          <a:p>
            <a:r>
              <a:rPr lang="en-US" sz="2000" dirty="0"/>
              <a:t>Boundary value analysis enhances the performance of equivalence partitioning because it leads to the selection of test cases at the "edges" of the class.</a:t>
            </a:r>
          </a:p>
          <a:p>
            <a:r>
              <a:rPr lang="en-US" sz="2000" b="1" dirty="0"/>
              <a:t>Examples</a:t>
            </a:r>
            <a:r>
              <a:rPr lang="en-US" sz="2000" dirty="0"/>
              <a:t>: In boundary value analysis testing test cases are generated as shown in Figure 7.3</a:t>
            </a:r>
          </a:p>
        </p:txBody>
      </p:sp>
      <p:sp>
        <p:nvSpPr>
          <p:cNvPr id="4" name="Slide Number Placeholder 3"/>
          <p:cNvSpPr>
            <a:spLocks noGrp="1"/>
          </p:cNvSpPr>
          <p:nvPr>
            <p:ph type="sldNum" sz="quarter" idx="12"/>
          </p:nvPr>
        </p:nvSpPr>
        <p:spPr/>
        <p:txBody>
          <a:bodyPr/>
          <a:lstStyle/>
          <a:p>
            <a:fld id="{CB105B8D-1C36-1C40-961B-CAAB1DD98B28}" type="slidenum">
              <a:rPr lang="en-US" smtClean="0"/>
              <a:pPr/>
              <a:t>18</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6" name="Picture 5">
            <a:extLst>
              <a:ext uri="{FF2B5EF4-FFF2-40B4-BE49-F238E27FC236}">
                <a16:creationId xmlns:a16="http://schemas.microsoft.com/office/drawing/2014/main" xmlns="" id="{959C2E8C-E949-BD43-A0C1-EA90F25AEA50}"/>
              </a:ext>
            </a:extLst>
          </p:cNvPr>
          <p:cNvPicPr>
            <a:picLocks noChangeAspect="1"/>
          </p:cNvPicPr>
          <p:nvPr/>
        </p:nvPicPr>
        <p:blipFill>
          <a:blip r:embed="rId2"/>
          <a:stretch>
            <a:fillRect/>
          </a:stretch>
        </p:blipFill>
        <p:spPr>
          <a:xfrm>
            <a:off x="2290468" y="2866232"/>
            <a:ext cx="7611064" cy="3102768"/>
          </a:xfrm>
          <a:prstGeom prst="rect">
            <a:avLst/>
          </a:prstGeom>
          <a:ln>
            <a:solidFill>
              <a:schemeClr val="tx1"/>
            </a:solidFill>
          </a:ln>
        </p:spPr>
      </p:pic>
      <p:sp>
        <p:nvSpPr>
          <p:cNvPr id="8" name="TextBox 7">
            <a:extLst>
              <a:ext uri="{FF2B5EF4-FFF2-40B4-BE49-F238E27FC236}">
                <a16:creationId xmlns:a16="http://schemas.microsoft.com/office/drawing/2014/main" xmlns="" id="{213C53A9-0CDC-8741-8028-798B6043D74E}"/>
              </a:ext>
            </a:extLst>
          </p:cNvPr>
          <p:cNvSpPr txBox="1"/>
          <p:nvPr/>
        </p:nvSpPr>
        <p:spPr>
          <a:xfrm>
            <a:off x="3048000" y="6014521"/>
            <a:ext cx="6096000" cy="369332"/>
          </a:xfrm>
          <a:prstGeom prst="rect">
            <a:avLst/>
          </a:prstGeom>
          <a:noFill/>
        </p:spPr>
        <p:txBody>
          <a:bodyPr wrap="square">
            <a:spAutoFit/>
          </a:bodyPr>
          <a:lstStyle/>
          <a:p>
            <a:pPr algn="ctr"/>
            <a:r>
              <a:rPr lang="en-US" dirty="0">
                <a:effectLst/>
                <a:latin typeface="Times New Roman" panose="02020603050405020304" pitchFamily="18" charset="0"/>
              </a:rPr>
              <a:t>Figure 7.3: Boundary Value Analysis ranges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5.5 </a:t>
            </a:r>
            <a:r>
              <a:rPr lang="en-US" dirty="0" smtClean="0"/>
              <a:t>White </a:t>
            </a:r>
            <a:r>
              <a:rPr lang="en-US" dirty="0"/>
              <a:t>Box Testing (WBT)</a:t>
            </a:r>
          </a:p>
        </p:txBody>
      </p:sp>
      <p:sp>
        <p:nvSpPr>
          <p:cNvPr id="3" name="Content Placeholder 2"/>
          <p:cNvSpPr>
            <a:spLocks noGrp="1"/>
          </p:cNvSpPr>
          <p:nvPr>
            <p:ph idx="1"/>
          </p:nvPr>
        </p:nvSpPr>
        <p:spPr/>
        <p:txBody>
          <a:bodyPr/>
          <a:lstStyle/>
          <a:p>
            <a:r>
              <a:rPr lang="en-US" dirty="0"/>
              <a:t>White-box testing also called glass-box testing. In WBT test cases are designed using the control structure of the procedural design. Using white-box testing, software engineers can derive test cases that:</a:t>
            </a:r>
          </a:p>
          <a:p>
            <a:pPr>
              <a:buFont typeface="Wingdings" pitchFamily="2" charset="2"/>
              <a:buChar char="Ø"/>
            </a:pPr>
            <a:r>
              <a:rPr lang="en-US" dirty="0"/>
              <a:t>Guarantee that all independent paths within a module have been exercised at least once.</a:t>
            </a:r>
          </a:p>
          <a:p>
            <a:pPr>
              <a:buFont typeface="Wingdings" pitchFamily="2" charset="2"/>
              <a:buChar char="Ø"/>
            </a:pPr>
            <a:r>
              <a:rPr lang="en-US" dirty="0"/>
              <a:t>Exercise all logical decisions on their true and false sides</a:t>
            </a:r>
          </a:p>
          <a:p>
            <a:pPr>
              <a:buFont typeface="Wingdings" pitchFamily="2" charset="2"/>
              <a:buChar char="Ø"/>
            </a:pPr>
            <a:r>
              <a:rPr lang="en-US" dirty="0"/>
              <a:t>Execute all loops at their boundaries and within their operational bounds</a:t>
            </a:r>
          </a:p>
          <a:p>
            <a:pPr>
              <a:buFont typeface="Wingdings" pitchFamily="2" charset="2"/>
              <a:buChar char="Ø"/>
            </a:pPr>
            <a:r>
              <a:rPr lang="en-US" dirty="0"/>
              <a:t>Exercise internal data structures to ensure their validity.</a:t>
            </a:r>
          </a:p>
        </p:txBody>
      </p:sp>
      <p:sp>
        <p:nvSpPr>
          <p:cNvPr id="4" name="Slide Number Placeholder 3"/>
          <p:cNvSpPr>
            <a:spLocks noGrp="1"/>
          </p:cNvSpPr>
          <p:nvPr>
            <p:ph type="sldNum" sz="quarter" idx="12"/>
          </p:nvPr>
        </p:nvSpPr>
        <p:spPr/>
        <p:txBody>
          <a:bodyPr/>
          <a:lstStyle/>
          <a:p>
            <a:fld id="{CB105B8D-1C36-1C40-961B-CAAB1DD98B28}" type="slidenum">
              <a:rPr lang="en-US" smtClean="0"/>
              <a:pPr/>
              <a:t>19</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2129795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a:t>
            </a:r>
          </a:p>
        </p:txBody>
      </p:sp>
      <p:sp>
        <p:nvSpPr>
          <p:cNvPr id="3" name="Content Placeholder 2"/>
          <p:cNvSpPr>
            <a:spLocks noGrp="1"/>
          </p:cNvSpPr>
          <p:nvPr>
            <p:ph idx="1"/>
          </p:nvPr>
        </p:nvSpPr>
        <p:spPr/>
        <p:txBody>
          <a:bodyPr/>
          <a:lstStyle/>
          <a:p>
            <a:r>
              <a:rPr lang="en-US" dirty="0"/>
              <a:t>Software verification and validation</a:t>
            </a:r>
          </a:p>
          <a:p>
            <a:r>
              <a:rPr lang="en-US" dirty="0"/>
              <a:t>Software Testing</a:t>
            </a:r>
          </a:p>
          <a:p>
            <a:r>
              <a:rPr lang="en-US" dirty="0"/>
              <a:t>Stages of Testing</a:t>
            </a:r>
          </a:p>
          <a:p>
            <a:r>
              <a:rPr lang="en-US" dirty="0"/>
              <a:t>Black Box Testing (BBT)</a:t>
            </a:r>
          </a:p>
          <a:p>
            <a:r>
              <a:rPr lang="en-US" dirty="0"/>
              <a:t>White Box Testing (WBT</a:t>
            </a:r>
            <a:r>
              <a:rPr lang="en-US" dirty="0" smtClean="0"/>
              <a:t>)</a:t>
            </a:r>
          </a:p>
          <a:p>
            <a:r>
              <a:rPr lang="en-US" dirty="0" smtClean="0"/>
              <a:t>Software </a:t>
            </a:r>
            <a:r>
              <a:rPr lang="en-US" dirty="0" smtClean="0"/>
              <a:t>Maintenance and its types</a:t>
            </a:r>
            <a:endParaRPr lang="en-US" dirty="0" smtClean="0"/>
          </a:p>
          <a:p>
            <a:r>
              <a:rPr lang="en-US" dirty="0" smtClean="0"/>
              <a:t>The </a:t>
            </a:r>
            <a:r>
              <a:rPr lang="en-US" dirty="0" smtClean="0"/>
              <a:t>Software Maintenance Process</a:t>
            </a:r>
          </a:p>
          <a:p>
            <a:r>
              <a:rPr lang="en-US" dirty="0" smtClean="0"/>
              <a:t>Maintenance </a:t>
            </a:r>
            <a:r>
              <a:rPr lang="en-US" dirty="0" smtClean="0"/>
              <a:t>Costs and Prediction</a:t>
            </a:r>
            <a:endParaRPr lang="en-US" dirty="0" smtClean="0"/>
          </a:p>
          <a:p>
            <a:r>
              <a:rPr lang="en-US" dirty="0" smtClean="0"/>
              <a:t>Software </a:t>
            </a:r>
            <a:r>
              <a:rPr lang="en-US" dirty="0" smtClean="0"/>
              <a:t>RE-Engineering</a:t>
            </a:r>
          </a:p>
          <a:p>
            <a:endParaRPr lang="en-US" dirty="0"/>
          </a:p>
        </p:txBody>
      </p:sp>
      <p:sp>
        <p:nvSpPr>
          <p:cNvPr id="4" name="Slide Number Placeholder 3"/>
          <p:cNvSpPr>
            <a:spLocks noGrp="1"/>
          </p:cNvSpPr>
          <p:nvPr>
            <p:ph type="sldNum" sz="quarter" idx="12"/>
          </p:nvPr>
        </p:nvSpPr>
        <p:spPr/>
        <p:txBody>
          <a:bodyPr/>
          <a:lstStyle/>
          <a:p>
            <a:fld id="{CB105B8D-1C36-1C40-961B-CAAB1DD98B28}"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Box Testing (WBT)</a:t>
            </a:r>
          </a:p>
        </p:txBody>
      </p:sp>
      <p:sp>
        <p:nvSpPr>
          <p:cNvPr id="3" name="Content Placeholder 2"/>
          <p:cNvSpPr>
            <a:spLocks noGrp="1"/>
          </p:cNvSpPr>
          <p:nvPr>
            <p:ph idx="1"/>
          </p:nvPr>
        </p:nvSpPr>
        <p:spPr/>
        <p:txBody>
          <a:bodyPr/>
          <a:lstStyle/>
          <a:p>
            <a:r>
              <a:rPr lang="en-US" dirty="0"/>
              <a:t>WBT can be applied at any level of development testing.</a:t>
            </a:r>
          </a:p>
          <a:p>
            <a:r>
              <a:rPr lang="en-US" dirty="0"/>
              <a:t>In WBT at first code is converted into descriptive code by assigning the numbers against each significant step in the code.</a:t>
            </a:r>
          </a:p>
          <a:p>
            <a:r>
              <a:rPr lang="en-US" dirty="0"/>
              <a:t>Then using the Cyclomatic complexity correctness of the program can be assured.</a:t>
            </a:r>
          </a:p>
          <a:p>
            <a:r>
              <a:rPr lang="en-US" b="1" dirty="0"/>
              <a:t>Cyclomatic complexity</a:t>
            </a:r>
            <a:r>
              <a:rPr lang="en-US" dirty="0"/>
              <a:t>: is a useful metric for predicting those modules that are likely to be error prone. It can be used for test planning as well as test case design.</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20</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1968917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used in WBT</a:t>
            </a:r>
          </a:p>
        </p:txBody>
      </p:sp>
      <p:sp>
        <p:nvSpPr>
          <p:cNvPr id="3" name="Content Placeholder 2"/>
          <p:cNvSpPr>
            <a:spLocks noGrp="1"/>
          </p:cNvSpPr>
          <p:nvPr>
            <p:ph idx="1"/>
          </p:nvPr>
        </p:nvSpPr>
        <p:spPr>
          <a:xfrm>
            <a:off x="609600" y="1600201"/>
            <a:ext cx="11061700" cy="4525963"/>
          </a:xfrm>
        </p:spPr>
        <p:txBody>
          <a:bodyPr/>
          <a:lstStyle/>
          <a:p>
            <a:pPr marL="457200" indent="-457200">
              <a:buFont typeface="+mj-lt"/>
              <a:buAutoNum type="arabicPeriod"/>
            </a:pPr>
            <a:r>
              <a:rPr lang="en-US" dirty="0"/>
              <a:t>Cyclomatic complexity: corresponds to number of regions of the flow graph or possible independent paths.</a:t>
            </a:r>
          </a:p>
          <a:p>
            <a:pPr marL="457200" indent="-457200">
              <a:buFont typeface="+mj-lt"/>
              <a:buAutoNum type="arabicPeriod"/>
            </a:pPr>
            <a:r>
              <a:rPr lang="en-US" dirty="0"/>
              <a:t>Cyclomatic complexity: V(G), for a flow graph, is defined as V(G) = E - N + 2</a:t>
            </a:r>
          </a:p>
          <a:p>
            <a:pPr marL="457200" indent="-457200">
              <a:buFont typeface="+mj-lt"/>
              <a:buAutoNum type="arabicPeriod"/>
            </a:pPr>
            <a:r>
              <a:rPr lang="en-US" dirty="0"/>
              <a:t>Cyclomatic complexity, V(G), for a flow graph, is also defined as V(G) = P + 1</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21</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7" name="Picture 6" descr="Text&#10;&#10;Description automatically generated">
            <a:extLst>
              <a:ext uri="{FF2B5EF4-FFF2-40B4-BE49-F238E27FC236}">
                <a16:creationId xmlns:a16="http://schemas.microsoft.com/office/drawing/2014/main" xmlns="" id="{290F58A7-CDE4-2E42-B823-D0DE13207354}"/>
              </a:ext>
            </a:extLst>
          </p:cNvPr>
          <p:cNvPicPr>
            <a:picLocks noChangeAspect="1"/>
          </p:cNvPicPr>
          <p:nvPr/>
        </p:nvPicPr>
        <p:blipFill>
          <a:blip r:embed="rId2"/>
          <a:stretch>
            <a:fillRect/>
          </a:stretch>
        </p:blipFill>
        <p:spPr>
          <a:xfrm>
            <a:off x="1016000" y="3636964"/>
            <a:ext cx="10248900" cy="2489200"/>
          </a:xfrm>
          <a:prstGeom prst="rect">
            <a:avLst/>
          </a:prstGeom>
        </p:spPr>
      </p:pic>
    </p:spTree>
    <p:extLst>
      <p:ext uri="{BB962C8B-B14F-4D97-AF65-F5344CB8AC3E}">
        <p14:creationId xmlns:p14="http://schemas.microsoft.com/office/powerpoint/2010/main" xmlns="" val="3061569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used in WBT</a:t>
            </a:r>
          </a:p>
        </p:txBody>
      </p:sp>
      <p:sp>
        <p:nvSpPr>
          <p:cNvPr id="3" name="Content Placeholder 2"/>
          <p:cNvSpPr>
            <a:spLocks noGrp="1"/>
          </p:cNvSpPr>
          <p:nvPr>
            <p:ph idx="1"/>
          </p:nvPr>
        </p:nvSpPr>
        <p:spPr>
          <a:xfrm>
            <a:off x="609600" y="1600201"/>
            <a:ext cx="11061700" cy="4525963"/>
          </a:xfrm>
        </p:spPr>
        <p:txBody>
          <a:bodyPr/>
          <a:lstStyle/>
          <a:p>
            <a:pPr marL="0" indent="0">
              <a:buNone/>
            </a:pPr>
            <a:r>
              <a:rPr lang="en-US" dirty="0"/>
              <a:t>Flow Graph construction:</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22</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6" name="Picture 5">
            <a:extLst>
              <a:ext uri="{FF2B5EF4-FFF2-40B4-BE49-F238E27FC236}">
                <a16:creationId xmlns:a16="http://schemas.microsoft.com/office/drawing/2014/main" xmlns="" id="{7C6078DB-920D-EC4F-9927-60EF8502AD2F}"/>
              </a:ext>
            </a:extLst>
          </p:cNvPr>
          <p:cNvPicPr>
            <a:picLocks noChangeAspect="1"/>
          </p:cNvPicPr>
          <p:nvPr/>
        </p:nvPicPr>
        <p:blipFill>
          <a:blip r:embed="rId2"/>
          <a:stretch>
            <a:fillRect/>
          </a:stretch>
        </p:blipFill>
        <p:spPr>
          <a:xfrm>
            <a:off x="1755275" y="2692400"/>
            <a:ext cx="8681449" cy="2425699"/>
          </a:xfrm>
          <a:prstGeom prst="rect">
            <a:avLst/>
          </a:prstGeom>
          <a:ln>
            <a:solidFill>
              <a:schemeClr val="tx1"/>
            </a:solidFill>
          </a:ln>
        </p:spPr>
      </p:pic>
    </p:spTree>
    <p:extLst>
      <p:ext uri="{BB962C8B-B14F-4D97-AF65-F5344CB8AC3E}">
        <p14:creationId xmlns:p14="http://schemas.microsoft.com/office/powerpoint/2010/main" xmlns="" val="22280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used in WBT</a:t>
            </a:r>
          </a:p>
        </p:txBody>
      </p:sp>
      <p:sp>
        <p:nvSpPr>
          <p:cNvPr id="3" name="Content Placeholder 2"/>
          <p:cNvSpPr>
            <a:spLocks noGrp="1"/>
          </p:cNvSpPr>
          <p:nvPr>
            <p:ph idx="1"/>
          </p:nvPr>
        </p:nvSpPr>
        <p:spPr>
          <a:xfrm>
            <a:off x="609600" y="1600201"/>
            <a:ext cx="11061700" cy="4525963"/>
          </a:xfrm>
        </p:spPr>
        <p:txBody>
          <a:bodyPr/>
          <a:lstStyle/>
          <a:p>
            <a:pPr marL="0" indent="0">
              <a:buNone/>
            </a:pPr>
            <a:r>
              <a:rPr lang="en-US" dirty="0"/>
              <a:t>Example-1:</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8" name="Picture 7" descr="Diagram&#10;&#10;Description automatically generated">
            <a:extLst>
              <a:ext uri="{FF2B5EF4-FFF2-40B4-BE49-F238E27FC236}">
                <a16:creationId xmlns:a16="http://schemas.microsoft.com/office/drawing/2014/main" xmlns="" id="{D30A1EEB-FD0C-7C44-96C3-1642A9634735}"/>
              </a:ext>
            </a:extLst>
          </p:cNvPr>
          <p:cNvPicPr>
            <a:picLocks noChangeAspect="1"/>
          </p:cNvPicPr>
          <p:nvPr/>
        </p:nvPicPr>
        <p:blipFill>
          <a:blip r:embed="rId2"/>
          <a:stretch>
            <a:fillRect/>
          </a:stretch>
        </p:blipFill>
        <p:spPr>
          <a:xfrm>
            <a:off x="3054350" y="1600201"/>
            <a:ext cx="6083300" cy="4740349"/>
          </a:xfrm>
          <a:prstGeom prst="rect">
            <a:avLst/>
          </a:prstGeom>
        </p:spPr>
      </p:pic>
    </p:spTree>
    <p:extLst>
      <p:ext uri="{BB962C8B-B14F-4D97-AF65-F5344CB8AC3E}">
        <p14:creationId xmlns:p14="http://schemas.microsoft.com/office/powerpoint/2010/main" xmlns="" val="300591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used in WBT</a:t>
            </a:r>
          </a:p>
        </p:txBody>
      </p:sp>
      <p:sp>
        <p:nvSpPr>
          <p:cNvPr id="3" name="Content Placeholder 2"/>
          <p:cNvSpPr>
            <a:spLocks noGrp="1"/>
          </p:cNvSpPr>
          <p:nvPr>
            <p:ph idx="1"/>
          </p:nvPr>
        </p:nvSpPr>
        <p:spPr>
          <a:xfrm>
            <a:off x="609600" y="1600201"/>
            <a:ext cx="11061700" cy="4525963"/>
          </a:xfrm>
        </p:spPr>
        <p:txBody>
          <a:bodyPr/>
          <a:lstStyle/>
          <a:p>
            <a:pPr marL="0" indent="0">
              <a:buNone/>
            </a:pPr>
            <a:r>
              <a:rPr lang="en-US" dirty="0"/>
              <a:t>Example-2</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24</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8" name="Picture 7" descr="A picture containing table&#10;&#10;Description automatically generated">
            <a:extLst>
              <a:ext uri="{FF2B5EF4-FFF2-40B4-BE49-F238E27FC236}">
                <a16:creationId xmlns:a16="http://schemas.microsoft.com/office/drawing/2014/main" xmlns="" id="{353F4A1F-4CFF-6848-8C93-2180FC17C7DB}"/>
              </a:ext>
            </a:extLst>
          </p:cNvPr>
          <p:cNvPicPr>
            <a:picLocks noChangeAspect="1"/>
          </p:cNvPicPr>
          <p:nvPr/>
        </p:nvPicPr>
        <p:blipFill>
          <a:blip r:embed="rId2"/>
          <a:stretch>
            <a:fillRect/>
          </a:stretch>
        </p:blipFill>
        <p:spPr>
          <a:xfrm>
            <a:off x="3622580" y="1522414"/>
            <a:ext cx="4946839" cy="4938847"/>
          </a:xfrm>
          <a:prstGeom prst="rect">
            <a:avLst/>
          </a:prstGeom>
        </p:spPr>
      </p:pic>
    </p:spTree>
    <p:extLst>
      <p:ext uri="{BB962C8B-B14F-4D97-AF65-F5344CB8AC3E}">
        <p14:creationId xmlns:p14="http://schemas.microsoft.com/office/powerpoint/2010/main" xmlns="" val="275385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ln/>
        </p:spPr>
        <p:txBody>
          <a:bodyPr lIns="90840" tIns="44623" rIns="90840" bIns="44623"/>
          <a:lstStyle/>
          <a:p>
            <a:r>
              <a:rPr lang="en-GB" dirty="0"/>
              <a:t>Modifying a program after it has been put into use.</a:t>
            </a:r>
          </a:p>
          <a:p>
            <a:r>
              <a:rPr lang="en-GB" dirty="0"/>
              <a:t>The term is mostly used for changing custom software. Generic software products are said to evolve to create new versions.</a:t>
            </a:r>
          </a:p>
          <a:p>
            <a:r>
              <a:rPr lang="en-GB" dirty="0"/>
              <a:t>Maintenance does not normally involve major changes to the system’s architecture.</a:t>
            </a:r>
          </a:p>
          <a:p>
            <a:r>
              <a:rPr lang="en-GB" dirty="0"/>
              <a:t>Changes are implemented by modifying existing components and adding new components to the system.</a:t>
            </a:r>
          </a:p>
        </p:txBody>
      </p:sp>
      <p:sp>
        <p:nvSpPr>
          <p:cNvPr id="8195"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smtClean="0"/>
              <a:t>5.6 </a:t>
            </a:r>
            <a:r>
              <a:rPr lang="en-GB" dirty="0" smtClean="0"/>
              <a:t>Software </a:t>
            </a:r>
            <a:r>
              <a:rPr lang="en-GB" dirty="0"/>
              <a:t>Maintenance</a:t>
            </a:r>
          </a:p>
        </p:txBody>
      </p:sp>
      <p:sp>
        <p:nvSpPr>
          <p:cNvPr id="6" name="Slide Number Placeholder 5"/>
          <p:cNvSpPr>
            <a:spLocks noGrp="1"/>
          </p:cNvSpPr>
          <p:nvPr>
            <p:ph type="sldNum" sz="quarter" idx="12"/>
          </p:nvPr>
        </p:nvSpPr>
        <p:spPr/>
        <p:txBody>
          <a:bodyPr/>
          <a:lstStyle/>
          <a:p>
            <a:fld id="{C8735F24-F0A4-DB4E-AAD6-0E2C6B4C4636}" type="slidenum">
              <a:rPr lang="en-US" smtClean="0"/>
              <a:pPr/>
              <a:t>25</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ln/>
        </p:spPr>
        <p:txBody>
          <a:bodyPr lIns="90840" tIns="44623" rIns="90840" bIns="44623"/>
          <a:lstStyle/>
          <a:p>
            <a:pPr marL="457200" indent="-457200">
              <a:buFont typeface="+mj-lt"/>
              <a:buAutoNum type="arabicPeriod"/>
            </a:pPr>
            <a:r>
              <a:rPr lang="en-GB" dirty="0"/>
              <a:t>Often the program is written by another person or group of persons.</a:t>
            </a:r>
          </a:p>
          <a:p>
            <a:pPr marL="457200" indent="-457200">
              <a:buFont typeface="+mj-lt"/>
              <a:buAutoNum type="arabicPeriod"/>
            </a:pPr>
            <a:r>
              <a:rPr lang="en-GB" dirty="0"/>
              <a:t>Often the program is changed by person who did not understand it clearly.</a:t>
            </a:r>
          </a:p>
          <a:p>
            <a:pPr marL="457200" indent="-457200">
              <a:buFont typeface="+mj-lt"/>
              <a:buAutoNum type="arabicPeriod"/>
            </a:pPr>
            <a:r>
              <a:rPr lang="en-GB" dirty="0"/>
              <a:t>Program listings are not structured.</a:t>
            </a:r>
          </a:p>
          <a:p>
            <a:pPr marL="457200" indent="-457200">
              <a:buFont typeface="+mj-lt"/>
              <a:buAutoNum type="arabicPeriod"/>
            </a:pPr>
            <a:r>
              <a:rPr lang="en-GB" dirty="0"/>
              <a:t>High staff turnover.</a:t>
            </a:r>
          </a:p>
          <a:p>
            <a:pPr marL="457200" indent="-457200">
              <a:buFont typeface="+mj-lt"/>
              <a:buAutoNum type="arabicPeriod"/>
            </a:pPr>
            <a:r>
              <a:rPr lang="en-GB" dirty="0"/>
              <a:t>Information gap.</a:t>
            </a:r>
          </a:p>
          <a:p>
            <a:pPr marL="457200" indent="-457200">
              <a:buFont typeface="+mj-lt"/>
              <a:buAutoNum type="arabicPeriod"/>
            </a:pPr>
            <a:r>
              <a:rPr lang="en-GB" dirty="0"/>
              <a:t>Systems are not designed for change</a:t>
            </a:r>
          </a:p>
        </p:txBody>
      </p:sp>
      <p:sp>
        <p:nvSpPr>
          <p:cNvPr id="8195"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smtClean="0"/>
              <a:t>5.7 </a:t>
            </a:r>
            <a:r>
              <a:rPr lang="en-GB" dirty="0" smtClean="0"/>
              <a:t>Problems </a:t>
            </a:r>
            <a:r>
              <a:rPr lang="en-GB" dirty="0"/>
              <a:t>During Maintenance</a:t>
            </a:r>
          </a:p>
        </p:txBody>
      </p:sp>
      <p:sp>
        <p:nvSpPr>
          <p:cNvPr id="6" name="Slide Number Placeholder 5"/>
          <p:cNvSpPr>
            <a:spLocks noGrp="1"/>
          </p:cNvSpPr>
          <p:nvPr>
            <p:ph type="sldNum" sz="quarter" idx="12"/>
          </p:nvPr>
        </p:nvSpPr>
        <p:spPr/>
        <p:txBody>
          <a:bodyPr/>
          <a:lstStyle/>
          <a:p>
            <a:fld id="{C8735F24-F0A4-DB4E-AAD6-0E2C6B4C4636}" type="slidenum">
              <a:rPr lang="en-US" smtClean="0"/>
              <a:pPr/>
              <a:t>26</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21682663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noFill/>
          <a:ln/>
        </p:spPr>
        <p:txBody>
          <a:bodyPr lIns="90840" tIns="44623" rIns="90840" bIns="44623"/>
          <a:lstStyle/>
          <a:p>
            <a:r>
              <a:rPr lang="en-GB" dirty="0"/>
              <a:t>Maintenance to repair software faults</a:t>
            </a:r>
          </a:p>
          <a:p>
            <a:pPr lvl="1"/>
            <a:r>
              <a:rPr lang="en-GB" dirty="0"/>
              <a:t>Changing a system to correct deficiencies in the way meets its requirements.</a:t>
            </a:r>
          </a:p>
          <a:p>
            <a:r>
              <a:rPr lang="en-GB" dirty="0"/>
              <a:t>Maintenance to adapt software to a different operating environment</a:t>
            </a:r>
          </a:p>
          <a:p>
            <a:pPr lvl="1"/>
            <a:r>
              <a:rPr lang="en-GB" dirty="0"/>
              <a:t>Changing a system so that it operates in a different environment (computer, OS, etc.) from its initial implementation.</a:t>
            </a:r>
          </a:p>
          <a:p>
            <a:r>
              <a:rPr lang="en-GB" dirty="0"/>
              <a:t>Maintenance to add to or modify the system’s functionality</a:t>
            </a:r>
          </a:p>
          <a:p>
            <a:pPr lvl="1"/>
            <a:r>
              <a:rPr lang="en-GB" dirty="0"/>
              <a:t>Modifying the system to satisfy new requirements.</a:t>
            </a:r>
          </a:p>
        </p:txBody>
      </p:sp>
      <p:sp>
        <p:nvSpPr>
          <p:cNvPr id="12291"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smtClean="0"/>
              <a:t>5.8 </a:t>
            </a:r>
            <a:r>
              <a:rPr lang="en-GB" dirty="0" smtClean="0"/>
              <a:t>Types </a:t>
            </a:r>
            <a:r>
              <a:rPr lang="en-GB" dirty="0"/>
              <a:t>of Maintenance</a:t>
            </a:r>
          </a:p>
        </p:txBody>
      </p:sp>
      <p:sp>
        <p:nvSpPr>
          <p:cNvPr id="6" name="Slide Number Placeholder 5"/>
          <p:cNvSpPr>
            <a:spLocks noGrp="1"/>
          </p:cNvSpPr>
          <p:nvPr>
            <p:ph type="sldNum" sz="quarter" idx="12"/>
          </p:nvPr>
        </p:nvSpPr>
        <p:spPr/>
        <p:txBody>
          <a:bodyPr/>
          <a:lstStyle/>
          <a:p>
            <a:fld id="{C8735F24-F0A4-DB4E-AAD6-0E2C6B4C4636}" type="slidenum">
              <a:rPr lang="en-US" smtClean="0"/>
              <a:pPr/>
              <a:t>27</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609600" y="1600201"/>
            <a:ext cx="5486400" cy="4525963"/>
          </a:xfrm>
          <a:noFill/>
          <a:ln/>
        </p:spPr>
        <p:txBody>
          <a:bodyPr lIns="90840" tIns="44623" rIns="90840" bIns="44623"/>
          <a:lstStyle/>
          <a:p>
            <a:r>
              <a:rPr lang="en-GB" sz="2000" dirty="0"/>
              <a:t>Once particular maintenance objective is established, the maintenance personnel must first understand what they are to modify.</a:t>
            </a:r>
          </a:p>
          <a:p>
            <a:r>
              <a:rPr lang="en-GB" sz="2000" dirty="0"/>
              <a:t>They must then modify the program to satisfy the maintenance objectives.</a:t>
            </a:r>
          </a:p>
          <a:p>
            <a:r>
              <a:rPr lang="en-GB" sz="2000" dirty="0"/>
              <a:t>After modification, they must ensure that the modification does not affect other portions of the program.</a:t>
            </a:r>
          </a:p>
          <a:p>
            <a:r>
              <a:rPr lang="en-GB" sz="2000" dirty="0"/>
              <a:t>Finally, the must test the program. These activities can be accomplished in the four phases as shown in Figure 8.2.</a:t>
            </a:r>
          </a:p>
        </p:txBody>
      </p:sp>
      <p:sp>
        <p:nvSpPr>
          <p:cNvPr id="30723"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smtClean="0"/>
              <a:t>5.9 </a:t>
            </a:r>
            <a:r>
              <a:rPr lang="en-GB" dirty="0" smtClean="0"/>
              <a:t>Software </a:t>
            </a:r>
            <a:r>
              <a:rPr lang="en-GB" dirty="0"/>
              <a:t>Maintenance Process</a:t>
            </a:r>
          </a:p>
        </p:txBody>
      </p:sp>
      <p:sp>
        <p:nvSpPr>
          <p:cNvPr id="6" name="Slide Number Placeholder 5"/>
          <p:cNvSpPr>
            <a:spLocks noGrp="1"/>
          </p:cNvSpPr>
          <p:nvPr>
            <p:ph type="sldNum" sz="quarter" idx="12"/>
          </p:nvPr>
        </p:nvSpPr>
        <p:spPr/>
        <p:txBody>
          <a:bodyPr/>
          <a:lstStyle/>
          <a:p>
            <a:fld id="{C8735F24-F0A4-DB4E-AAD6-0E2C6B4C4636}" type="slidenum">
              <a:rPr lang="en-US" smtClean="0"/>
              <a:pPr/>
              <a:t>28</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pic>
        <p:nvPicPr>
          <p:cNvPr id="2" name="Picture 1">
            <a:extLst>
              <a:ext uri="{FF2B5EF4-FFF2-40B4-BE49-F238E27FC236}">
                <a16:creationId xmlns:a16="http://schemas.microsoft.com/office/drawing/2014/main" xmlns="" id="{A3CA7E43-3A2E-A14B-8C4A-4FC4344C4468}"/>
              </a:ext>
            </a:extLst>
          </p:cNvPr>
          <p:cNvPicPr>
            <a:picLocks noChangeAspect="1"/>
          </p:cNvPicPr>
          <p:nvPr/>
        </p:nvPicPr>
        <p:blipFill>
          <a:blip r:embed="rId3"/>
          <a:stretch>
            <a:fillRect/>
          </a:stretch>
        </p:blipFill>
        <p:spPr>
          <a:xfrm>
            <a:off x="6582491" y="261938"/>
            <a:ext cx="4999909" cy="6093625"/>
          </a:xfrm>
          <a:prstGeom prst="rect">
            <a:avLst/>
          </a:prstGeom>
        </p:spPr>
      </p:pic>
      <p:sp>
        <p:nvSpPr>
          <p:cNvPr id="8" name="TextBox 7">
            <a:extLst>
              <a:ext uri="{FF2B5EF4-FFF2-40B4-BE49-F238E27FC236}">
                <a16:creationId xmlns:a16="http://schemas.microsoft.com/office/drawing/2014/main" xmlns="" id="{7FA0D984-61F8-E145-AA27-13A3510D4191}"/>
              </a:ext>
            </a:extLst>
          </p:cNvPr>
          <p:cNvSpPr txBox="1"/>
          <p:nvPr/>
        </p:nvSpPr>
        <p:spPr>
          <a:xfrm>
            <a:off x="7202845" y="6259896"/>
            <a:ext cx="3759200" cy="338554"/>
          </a:xfrm>
          <a:prstGeom prst="rect">
            <a:avLst/>
          </a:prstGeom>
          <a:noFill/>
        </p:spPr>
        <p:txBody>
          <a:bodyPr wrap="square">
            <a:spAutoFit/>
          </a:bodyPr>
          <a:lstStyle/>
          <a:p>
            <a:pPr algn="ctr"/>
            <a:r>
              <a:rPr lang="en-US" sz="1600" dirty="0">
                <a:effectLst/>
                <a:latin typeface="Times New Roman" panose="02020603050405020304" pitchFamily="18" charset="0"/>
              </a:rPr>
              <a:t>Figure 8.2: Software Maintenance Process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noFill/>
          <a:ln/>
        </p:spPr>
        <p:txBody>
          <a:bodyPr lIns="90840" tIns="44623" rIns="90840" bIns="44623"/>
          <a:lstStyle/>
          <a:p>
            <a:r>
              <a:rPr lang="en-GB" dirty="0"/>
              <a:t>Usually greater than development costs (2 to 100 times depending on the application).</a:t>
            </a:r>
          </a:p>
          <a:p>
            <a:r>
              <a:rPr lang="en-GB" dirty="0"/>
              <a:t>Affected by both technical and non-technical factors.</a:t>
            </a:r>
          </a:p>
          <a:p>
            <a:r>
              <a:rPr lang="en-GB" dirty="0"/>
              <a:t>Increases as software is maintained. Maintenance corrupts the software structure so makes further maintenance more difficult.</a:t>
            </a:r>
          </a:p>
          <a:p>
            <a:r>
              <a:rPr lang="en-GB" dirty="0"/>
              <a:t>Ageing software can have high support costs (e.g. old languages, compilers etc.).</a:t>
            </a:r>
          </a:p>
        </p:txBody>
      </p:sp>
      <p:sp>
        <p:nvSpPr>
          <p:cNvPr id="30723"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smtClean="0"/>
              <a:t>5.10 </a:t>
            </a:r>
            <a:r>
              <a:rPr lang="en-GB" dirty="0" smtClean="0"/>
              <a:t>Maintenance </a:t>
            </a:r>
            <a:r>
              <a:rPr lang="en-GB" dirty="0"/>
              <a:t>Costs</a:t>
            </a:r>
          </a:p>
        </p:txBody>
      </p:sp>
      <p:sp>
        <p:nvSpPr>
          <p:cNvPr id="6" name="Slide Number Placeholder 5"/>
          <p:cNvSpPr>
            <a:spLocks noGrp="1"/>
          </p:cNvSpPr>
          <p:nvPr>
            <p:ph type="sldNum" sz="quarter" idx="12"/>
          </p:nvPr>
        </p:nvSpPr>
        <p:spPr/>
        <p:txBody>
          <a:bodyPr/>
          <a:lstStyle/>
          <a:p>
            <a:fld id="{C8735F24-F0A4-DB4E-AAD6-0E2C6B4C4636}" type="slidenum">
              <a:rPr lang="en-US" smtClean="0"/>
              <a:pPr/>
              <a:t>29</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2083935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5.1 </a:t>
            </a:r>
            <a:r>
              <a:rPr lang="en-US" dirty="0" smtClean="0"/>
              <a:t>Software </a:t>
            </a:r>
            <a:r>
              <a:rPr lang="en-US" dirty="0"/>
              <a:t>Verification and Validation</a:t>
            </a:r>
          </a:p>
        </p:txBody>
      </p:sp>
      <p:sp>
        <p:nvSpPr>
          <p:cNvPr id="3" name="Content Placeholder 2"/>
          <p:cNvSpPr>
            <a:spLocks noGrp="1"/>
          </p:cNvSpPr>
          <p:nvPr>
            <p:ph idx="1"/>
          </p:nvPr>
        </p:nvSpPr>
        <p:spPr/>
        <p:txBody>
          <a:bodyPr/>
          <a:lstStyle/>
          <a:p>
            <a:r>
              <a:rPr lang="en-US" sz="2000" dirty="0"/>
              <a:t>Verification and validation are the processes in which we check a product against its specifications and the expectations of the users who will be using it.</a:t>
            </a:r>
          </a:p>
        </p:txBody>
      </p:sp>
      <p:sp>
        <p:nvSpPr>
          <p:cNvPr id="4" name="Slide Number Placeholder 3"/>
          <p:cNvSpPr>
            <a:spLocks noGrp="1"/>
          </p:cNvSpPr>
          <p:nvPr>
            <p:ph type="sldNum" sz="quarter" idx="12"/>
          </p:nvPr>
        </p:nvSpPr>
        <p:spPr/>
        <p:txBody>
          <a:bodyPr/>
          <a:lstStyle/>
          <a:p>
            <a:fld id="{CB105B8D-1C36-1C40-961B-CAAB1DD98B28}"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6" name="Picture 5">
            <a:extLst>
              <a:ext uri="{FF2B5EF4-FFF2-40B4-BE49-F238E27FC236}">
                <a16:creationId xmlns:a16="http://schemas.microsoft.com/office/drawing/2014/main" xmlns="" id="{699E945B-497E-D44D-8CCE-685D50C361D3}"/>
              </a:ext>
            </a:extLst>
          </p:cNvPr>
          <p:cNvPicPr>
            <a:picLocks noChangeAspect="1"/>
          </p:cNvPicPr>
          <p:nvPr/>
        </p:nvPicPr>
        <p:blipFill>
          <a:blip r:embed="rId2"/>
          <a:stretch>
            <a:fillRect/>
          </a:stretch>
        </p:blipFill>
        <p:spPr>
          <a:xfrm>
            <a:off x="2735225" y="2368550"/>
            <a:ext cx="6721549" cy="3681414"/>
          </a:xfrm>
          <a:prstGeom prst="rect">
            <a:avLst/>
          </a:prstGeom>
        </p:spPr>
      </p:pic>
      <p:sp>
        <p:nvSpPr>
          <p:cNvPr id="8" name="TextBox 7">
            <a:extLst>
              <a:ext uri="{FF2B5EF4-FFF2-40B4-BE49-F238E27FC236}">
                <a16:creationId xmlns:a16="http://schemas.microsoft.com/office/drawing/2014/main" xmlns="" id="{C894526D-88C4-1E4C-AEEC-29E59F495E2B}"/>
              </a:ext>
            </a:extLst>
          </p:cNvPr>
          <p:cNvSpPr txBox="1"/>
          <p:nvPr/>
        </p:nvSpPr>
        <p:spPr>
          <a:xfrm>
            <a:off x="3047999" y="6049964"/>
            <a:ext cx="6096000" cy="369332"/>
          </a:xfrm>
          <a:prstGeom prst="rect">
            <a:avLst/>
          </a:prstGeom>
          <a:noFill/>
        </p:spPr>
        <p:txBody>
          <a:bodyPr wrap="square">
            <a:spAutoFit/>
          </a:bodyPr>
          <a:lstStyle/>
          <a:p>
            <a:pPr algn="ctr"/>
            <a:r>
              <a:rPr lang="en-US" dirty="0">
                <a:effectLst/>
                <a:latin typeface="Times New Roman" panose="02020603050405020304" pitchFamily="18" charset="0"/>
              </a:rPr>
              <a:t>Figure 7.1: Scope of V &amp; V in software engineering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and Maintenance Costs</a:t>
            </a:r>
            <a:r>
              <a:rPr lang="en-GB" dirty="0"/>
              <a:t> </a:t>
            </a:r>
            <a:endParaRPr lang="en-US" dirty="0"/>
          </a:p>
        </p:txBody>
      </p:sp>
      <p:pic>
        <p:nvPicPr>
          <p:cNvPr id="4" name="Content Placeholder 3" descr="9.9 DevMaintCosts.eps"/>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
              <a:srcRect t="-17580" b="-17580"/>
              <a:stretch>
                <a:fillRect/>
              </a:stretch>
            </p:blipFill>
          </mc:Choice>
          <mc:Fallback>
            <p:blipFill>
              <a:blip r:embed="rId2"/>
              <a:srcRect t="-17580" b="-17580"/>
              <a:stretch>
                <a:fillRect/>
              </a:stretch>
            </p:blipFill>
          </mc:Fallback>
        </mc:AlternateContent>
        <p:spPr>
          <a:xfrm>
            <a:off x="2806577" y="1855816"/>
            <a:ext cx="6578846" cy="3618112"/>
          </a:xfrm>
        </p:spPr>
      </p:pic>
      <p:sp>
        <p:nvSpPr>
          <p:cNvPr id="7" name="Slide Number Placeholder 6"/>
          <p:cNvSpPr>
            <a:spLocks noGrp="1"/>
          </p:cNvSpPr>
          <p:nvPr>
            <p:ph type="sldNum" sz="quarter" idx="12"/>
          </p:nvPr>
        </p:nvSpPr>
        <p:spPr/>
        <p:txBody>
          <a:bodyPr/>
          <a:lstStyle/>
          <a:p>
            <a:fld id="{C8735F24-F0A4-DB4E-AAD6-0E2C6B4C4636}" type="slidenum">
              <a:rPr lang="en-US" smtClean="0"/>
              <a:pPr/>
              <a:t>30</a:t>
            </a:fld>
            <a:endParaRPr lang="en-US"/>
          </a:p>
        </p:txBody>
      </p:sp>
      <p:sp>
        <p:nvSpPr>
          <p:cNvPr id="8" name="Footer Placeholder 7"/>
          <p:cNvSpPr>
            <a:spLocks noGrp="1"/>
          </p:cNvSpPr>
          <p:nvPr>
            <p:ph type="ftr" sz="quarter" idx="11"/>
          </p:nvPr>
        </p:nvSpPr>
        <p:spPr/>
        <p:txBody>
          <a:bodyPr/>
          <a:lstStyle/>
          <a:p>
            <a:r>
              <a:rPr lang="en-US" smtClean="0"/>
              <a:t>Chapter 5 - Software Testing and Maintenance</a:t>
            </a:r>
            <a:endParaRPr lang="en-US"/>
          </a:p>
        </p:txBody>
      </p:sp>
      <p:sp>
        <p:nvSpPr>
          <p:cNvPr id="10" name="TextBox 9">
            <a:extLst>
              <a:ext uri="{FF2B5EF4-FFF2-40B4-BE49-F238E27FC236}">
                <a16:creationId xmlns:a16="http://schemas.microsoft.com/office/drawing/2014/main" xmlns="" id="{2BB306C9-85DC-B049-8FBD-45C3AE980AD0}"/>
              </a:ext>
            </a:extLst>
          </p:cNvPr>
          <p:cNvSpPr txBox="1"/>
          <p:nvPr/>
        </p:nvSpPr>
        <p:spPr>
          <a:xfrm>
            <a:off x="3930650" y="5304651"/>
            <a:ext cx="4330700" cy="338554"/>
          </a:xfrm>
          <a:prstGeom prst="rect">
            <a:avLst/>
          </a:prstGeom>
          <a:noFill/>
        </p:spPr>
        <p:txBody>
          <a:bodyPr wrap="square">
            <a:spAutoFit/>
          </a:bodyPr>
          <a:lstStyle/>
          <a:p>
            <a:pPr algn="ctr"/>
            <a:r>
              <a:rPr lang="en-US" sz="1600" dirty="0">
                <a:effectLst/>
                <a:latin typeface="Times New Roman" panose="02020603050405020304" pitchFamily="18" charset="0"/>
              </a:rPr>
              <a:t>Figure 8.3</a:t>
            </a:r>
            <a:r>
              <a:rPr lang="en-US" sz="1600" dirty="0">
                <a:latin typeface="Times New Roman" panose="02020603050405020304" pitchFamily="18" charset="0"/>
              </a:rPr>
              <a:t>: Development and Maintenance Costs</a:t>
            </a:r>
            <a:endParaRPr lang="en-US" sz="1600" dirty="0">
              <a:effectLst/>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698500" y="1530351"/>
            <a:ext cx="10604499" cy="4359275"/>
          </a:xfrm>
          <a:noFill/>
          <a:ln/>
        </p:spPr>
        <p:txBody>
          <a:bodyPr lIns="90840" tIns="44623" rIns="90840" bIns="44623"/>
          <a:lstStyle/>
          <a:p>
            <a:pPr>
              <a:lnSpc>
                <a:spcPct val="90000"/>
              </a:lnSpc>
            </a:pPr>
            <a:r>
              <a:rPr lang="en-GB" dirty="0"/>
              <a:t>Team stability</a:t>
            </a:r>
          </a:p>
          <a:p>
            <a:pPr lvl="1">
              <a:lnSpc>
                <a:spcPct val="90000"/>
              </a:lnSpc>
            </a:pPr>
            <a:r>
              <a:rPr lang="en-GB" dirty="0"/>
              <a:t>Maintenance costs are reduced if the same staff are involved with the organization.</a:t>
            </a:r>
          </a:p>
          <a:p>
            <a:pPr>
              <a:lnSpc>
                <a:spcPct val="90000"/>
              </a:lnSpc>
            </a:pPr>
            <a:r>
              <a:rPr lang="en-GB" dirty="0"/>
              <a:t>Contractual responsibility</a:t>
            </a:r>
          </a:p>
          <a:p>
            <a:pPr lvl="1">
              <a:lnSpc>
                <a:spcPct val="90000"/>
              </a:lnSpc>
            </a:pPr>
            <a:r>
              <a:rPr lang="en-GB" dirty="0"/>
              <a:t>The developers of a system may have no contractual responsibility for maintenance so there is no incentive to design for future change.</a:t>
            </a:r>
          </a:p>
          <a:p>
            <a:pPr>
              <a:lnSpc>
                <a:spcPct val="90000"/>
              </a:lnSpc>
            </a:pPr>
            <a:r>
              <a:rPr lang="en-GB" dirty="0"/>
              <a:t>Staff skills</a:t>
            </a:r>
          </a:p>
          <a:p>
            <a:pPr lvl="1">
              <a:lnSpc>
                <a:spcPct val="90000"/>
              </a:lnSpc>
            </a:pPr>
            <a:r>
              <a:rPr lang="en-GB" dirty="0"/>
              <a:t>Maintenance staff are often inexperienced and have limited domain knowledge.</a:t>
            </a:r>
          </a:p>
          <a:p>
            <a:pPr>
              <a:lnSpc>
                <a:spcPct val="90000"/>
              </a:lnSpc>
            </a:pPr>
            <a:r>
              <a:rPr lang="en-GB" dirty="0"/>
              <a:t>Program age and structure</a:t>
            </a:r>
          </a:p>
          <a:p>
            <a:pPr lvl="1">
              <a:lnSpc>
                <a:spcPct val="90000"/>
              </a:lnSpc>
            </a:pPr>
            <a:r>
              <a:rPr lang="en-GB" dirty="0"/>
              <a:t>As programs age, their structure is degraded and they become harder to understand and change.</a:t>
            </a:r>
          </a:p>
        </p:txBody>
      </p:sp>
      <p:sp>
        <p:nvSpPr>
          <p:cNvPr id="35843"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smtClean="0"/>
              <a:t>5.10.1 Maintenance </a:t>
            </a:r>
            <a:r>
              <a:rPr lang="en-GB" dirty="0"/>
              <a:t>Cost Factors</a:t>
            </a:r>
          </a:p>
        </p:txBody>
      </p:sp>
      <p:sp>
        <p:nvSpPr>
          <p:cNvPr id="6" name="Slide Number Placeholder 5"/>
          <p:cNvSpPr>
            <a:spLocks noGrp="1"/>
          </p:cNvSpPr>
          <p:nvPr>
            <p:ph type="sldNum" sz="quarter" idx="12"/>
          </p:nvPr>
        </p:nvSpPr>
        <p:spPr/>
        <p:txBody>
          <a:bodyPr/>
          <a:lstStyle/>
          <a:p>
            <a:fld id="{C8735F24-F0A4-DB4E-AAD6-0E2C6B4C4636}" type="slidenum">
              <a:rPr lang="en-US" smtClean="0"/>
              <a:pPr/>
              <a:t>31</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dirty="0" smtClean="0"/>
              <a:t>5.11</a:t>
            </a:r>
            <a:r>
              <a:rPr lang="en-GB" dirty="0" smtClean="0"/>
              <a:t> </a:t>
            </a:r>
            <a:r>
              <a:rPr lang="en-GB" dirty="0" smtClean="0"/>
              <a:t>Maintenance </a:t>
            </a:r>
            <a:r>
              <a:rPr lang="en-GB" dirty="0"/>
              <a:t>Prediction</a:t>
            </a:r>
          </a:p>
        </p:txBody>
      </p:sp>
      <p:sp>
        <p:nvSpPr>
          <p:cNvPr id="73731" name="Rectangle 3"/>
          <p:cNvSpPr>
            <a:spLocks noGrp="1" noChangeArrowheads="1"/>
          </p:cNvSpPr>
          <p:nvPr>
            <p:ph type="body" idx="1"/>
          </p:nvPr>
        </p:nvSpPr>
        <p:spPr>
          <a:xfrm>
            <a:off x="299494" y="2206757"/>
            <a:ext cx="3213100" cy="3084771"/>
          </a:xfrm>
        </p:spPr>
        <p:txBody>
          <a:bodyPr/>
          <a:lstStyle/>
          <a:p>
            <a:r>
              <a:rPr lang="en-GB" sz="2000" dirty="0"/>
              <a:t>Maintenance prediction is concerned by identifying the parts of the system that may cause problems.</a:t>
            </a:r>
          </a:p>
          <a:p>
            <a:r>
              <a:rPr lang="en-GB" sz="2000" dirty="0"/>
              <a:t>More and more changes degrades the system and reduces its maintainability.</a:t>
            </a:r>
          </a:p>
        </p:txBody>
      </p:sp>
      <p:sp>
        <p:nvSpPr>
          <p:cNvPr id="6" name="Slide Number Placeholder 5"/>
          <p:cNvSpPr>
            <a:spLocks noGrp="1"/>
          </p:cNvSpPr>
          <p:nvPr>
            <p:ph type="sldNum" sz="quarter" idx="12"/>
          </p:nvPr>
        </p:nvSpPr>
        <p:spPr/>
        <p:txBody>
          <a:bodyPr/>
          <a:lstStyle/>
          <a:p>
            <a:fld id="{C8735F24-F0A4-DB4E-AAD6-0E2C6B4C4636}" type="slidenum">
              <a:rPr lang="en-US" smtClean="0"/>
              <a:pPr/>
              <a:t>32</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pic>
        <p:nvPicPr>
          <p:cNvPr id="2" name="Picture 1">
            <a:extLst>
              <a:ext uri="{FF2B5EF4-FFF2-40B4-BE49-F238E27FC236}">
                <a16:creationId xmlns:a16="http://schemas.microsoft.com/office/drawing/2014/main" xmlns="" id="{2F157CF1-6763-D146-8C1F-BB75DEC6A0F3}"/>
              </a:ext>
            </a:extLst>
          </p:cNvPr>
          <p:cNvPicPr>
            <a:picLocks noChangeAspect="1"/>
          </p:cNvPicPr>
          <p:nvPr/>
        </p:nvPicPr>
        <p:blipFill>
          <a:blip r:embed="rId2"/>
          <a:stretch>
            <a:fillRect/>
          </a:stretch>
        </p:blipFill>
        <p:spPr>
          <a:xfrm>
            <a:off x="3759896" y="1558132"/>
            <a:ext cx="8432104" cy="4429496"/>
          </a:xfrm>
          <a:prstGeom prst="rect">
            <a:avLst/>
          </a:prstGeom>
        </p:spPr>
      </p:pic>
      <p:sp>
        <p:nvSpPr>
          <p:cNvPr id="8" name="TextBox 7">
            <a:extLst>
              <a:ext uri="{FF2B5EF4-FFF2-40B4-BE49-F238E27FC236}">
                <a16:creationId xmlns:a16="http://schemas.microsoft.com/office/drawing/2014/main" xmlns="" id="{5BF43C80-103C-6644-8EA5-4904857956D2}"/>
              </a:ext>
            </a:extLst>
          </p:cNvPr>
          <p:cNvSpPr txBox="1"/>
          <p:nvPr/>
        </p:nvSpPr>
        <p:spPr>
          <a:xfrm>
            <a:off x="6223348" y="5987628"/>
            <a:ext cx="3505200" cy="369332"/>
          </a:xfrm>
          <a:prstGeom prst="rect">
            <a:avLst/>
          </a:prstGeom>
          <a:noFill/>
        </p:spPr>
        <p:txBody>
          <a:bodyPr wrap="square">
            <a:spAutoFit/>
          </a:bodyPr>
          <a:lstStyle/>
          <a:p>
            <a:pPr algn="ctr"/>
            <a:r>
              <a:rPr lang="en-US" dirty="0">
                <a:effectLst/>
                <a:latin typeface="Times New Roman" panose="02020603050405020304" pitchFamily="18" charset="0"/>
              </a:rPr>
              <a:t>Figure 8.4: Maintenance Prediction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smtClean="0"/>
              <a:t>5.12</a:t>
            </a:r>
            <a:r>
              <a:rPr lang="en-US" dirty="0" smtClean="0"/>
              <a:t> </a:t>
            </a:r>
            <a:r>
              <a:rPr lang="en-US" dirty="0" smtClean="0"/>
              <a:t>Software </a:t>
            </a:r>
            <a:r>
              <a:rPr lang="en-US" dirty="0"/>
              <a:t>Re-Engineering</a:t>
            </a:r>
          </a:p>
        </p:txBody>
      </p:sp>
      <p:sp>
        <p:nvSpPr>
          <p:cNvPr id="98307" name="Rectangle 3"/>
          <p:cNvSpPr>
            <a:spLocks noGrp="1" noChangeArrowheads="1"/>
          </p:cNvSpPr>
          <p:nvPr>
            <p:ph type="body" idx="1"/>
          </p:nvPr>
        </p:nvSpPr>
        <p:spPr>
          <a:xfrm>
            <a:off x="609600" y="1600201"/>
            <a:ext cx="5867400" cy="4525963"/>
          </a:xfrm>
        </p:spPr>
        <p:txBody>
          <a:bodyPr/>
          <a:lstStyle/>
          <a:p>
            <a:r>
              <a:rPr lang="en-GB" dirty="0"/>
              <a:t>Software re-engineering is concerned with taking existing legacy systems and re-implementing them to make them more maintainable without changing its functionality.</a:t>
            </a:r>
          </a:p>
          <a:p>
            <a:r>
              <a:rPr lang="en-GB" dirty="0"/>
              <a:t>The critical distinction between          re-engineering and new software development is the starting point for the development as shown in Figure 8.5.</a:t>
            </a:r>
            <a:endParaRPr lang="en-US" dirty="0"/>
          </a:p>
        </p:txBody>
      </p:sp>
      <p:sp>
        <p:nvSpPr>
          <p:cNvPr id="6" name="Slide Number Placeholder 5"/>
          <p:cNvSpPr>
            <a:spLocks noGrp="1"/>
          </p:cNvSpPr>
          <p:nvPr>
            <p:ph type="sldNum" sz="quarter" idx="12"/>
          </p:nvPr>
        </p:nvSpPr>
        <p:spPr/>
        <p:txBody>
          <a:bodyPr/>
          <a:lstStyle/>
          <a:p>
            <a:fld id="{C8735F24-F0A4-DB4E-AAD6-0E2C6B4C4636}" type="slidenum">
              <a:rPr lang="en-US" smtClean="0"/>
              <a:pPr/>
              <a:t>33</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dirty="0"/>
          </a:p>
        </p:txBody>
      </p:sp>
      <p:pic>
        <p:nvPicPr>
          <p:cNvPr id="2" name="Picture 1">
            <a:extLst>
              <a:ext uri="{FF2B5EF4-FFF2-40B4-BE49-F238E27FC236}">
                <a16:creationId xmlns:a16="http://schemas.microsoft.com/office/drawing/2014/main" xmlns="" id="{EB4DAAC8-8C0A-814B-8D61-84F8A2030EB9}"/>
              </a:ext>
            </a:extLst>
          </p:cNvPr>
          <p:cNvPicPr>
            <a:picLocks noChangeAspect="1"/>
          </p:cNvPicPr>
          <p:nvPr/>
        </p:nvPicPr>
        <p:blipFill>
          <a:blip r:embed="rId2"/>
          <a:stretch>
            <a:fillRect/>
          </a:stretch>
        </p:blipFill>
        <p:spPr>
          <a:xfrm>
            <a:off x="6715458" y="274638"/>
            <a:ext cx="4866942" cy="5363091"/>
          </a:xfrm>
          <a:prstGeom prst="rect">
            <a:avLst/>
          </a:prstGeom>
        </p:spPr>
      </p:pic>
      <p:sp>
        <p:nvSpPr>
          <p:cNvPr id="8" name="TextBox 7">
            <a:extLst>
              <a:ext uri="{FF2B5EF4-FFF2-40B4-BE49-F238E27FC236}">
                <a16:creationId xmlns:a16="http://schemas.microsoft.com/office/drawing/2014/main" xmlns="" id="{CA823816-16EB-354C-BF51-A9BA57D66902}"/>
              </a:ext>
            </a:extLst>
          </p:cNvPr>
          <p:cNvSpPr txBox="1"/>
          <p:nvPr/>
        </p:nvSpPr>
        <p:spPr>
          <a:xfrm>
            <a:off x="7340600" y="5637730"/>
            <a:ext cx="3898900" cy="646331"/>
          </a:xfrm>
          <a:prstGeom prst="rect">
            <a:avLst/>
          </a:prstGeom>
          <a:noFill/>
        </p:spPr>
        <p:txBody>
          <a:bodyPr wrap="square">
            <a:spAutoFit/>
          </a:bodyPr>
          <a:lstStyle/>
          <a:p>
            <a:pPr algn="ctr"/>
            <a:r>
              <a:rPr lang="en-US" dirty="0">
                <a:effectLst/>
                <a:latin typeface="Times New Roman" panose="02020603050405020304" pitchFamily="18" charset="0"/>
              </a:rPr>
              <a:t>Figure 8.5: Comparison of new software development with re-engineering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a:t>Software Re-Engineering</a:t>
            </a:r>
          </a:p>
        </p:txBody>
      </p:sp>
      <p:sp>
        <p:nvSpPr>
          <p:cNvPr id="98307" name="Rectangle 3"/>
          <p:cNvSpPr>
            <a:spLocks noGrp="1" noChangeArrowheads="1"/>
          </p:cNvSpPr>
          <p:nvPr>
            <p:ph type="body" idx="1"/>
          </p:nvPr>
        </p:nvSpPr>
        <p:spPr>
          <a:xfrm>
            <a:off x="609600" y="1600201"/>
            <a:ext cx="10883900" cy="4525963"/>
          </a:xfrm>
        </p:spPr>
        <p:txBody>
          <a:bodyPr/>
          <a:lstStyle/>
          <a:p>
            <a:r>
              <a:rPr lang="en-GB" sz="2000" dirty="0"/>
              <a:t>As a part of this re-engineering process, the system may be re-documented or restructured.</a:t>
            </a:r>
          </a:p>
          <a:p>
            <a:r>
              <a:rPr lang="en-GB" sz="2000" dirty="0"/>
              <a:t>It may be translated to a more modern programming language, implemented on existing hardware technology. Thus software re-engineering allows translate source code to new language, restructured old code, migrate to a new platform (such as client-server), capture and then graphically display design information, and re-document poorly documented systems.</a:t>
            </a:r>
          </a:p>
          <a:p>
            <a:r>
              <a:rPr lang="en-GB" sz="2000" dirty="0"/>
              <a:t>The cost of re-engineering depend on the extent of the work that is carried out. Other factors affecting costs are: the quality of the software, tool support available, extent of data conversion, availability of expert staff.</a:t>
            </a:r>
          </a:p>
          <a:p>
            <a:r>
              <a:rPr lang="en-GB" sz="2000" dirty="0"/>
              <a:t>The alternative to re-engineering a software system is to develop that system using modern software engineering techniques. Where systems are very badly structured this may be the only viable option as the re-engineering costs for these systems are likely to be high.</a:t>
            </a:r>
            <a:endParaRPr lang="en-US" sz="2000" dirty="0"/>
          </a:p>
        </p:txBody>
      </p:sp>
      <p:sp>
        <p:nvSpPr>
          <p:cNvPr id="6" name="Slide Number Placeholder 5"/>
          <p:cNvSpPr>
            <a:spLocks noGrp="1"/>
          </p:cNvSpPr>
          <p:nvPr>
            <p:ph type="sldNum" sz="quarter" idx="12"/>
          </p:nvPr>
        </p:nvSpPr>
        <p:spPr/>
        <p:txBody>
          <a:bodyPr/>
          <a:lstStyle/>
          <a:p>
            <a:fld id="{C8735F24-F0A4-DB4E-AAD6-0E2C6B4C4636}" type="slidenum">
              <a:rPr lang="en-US" smtClean="0"/>
              <a:pPr/>
              <a:t>34</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1932489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smtClean="0"/>
              <a:t>5.12.1 Advantages </a:t>
            </a:r>
            <a:r>
              <a:rPr lang="en-US" dirty="0"/>
              <a:t>of RE-Engineering</a:t>
            </a:r>
          </a:p>
        </p:txBody>
      </p:sp>
      <p:sp>
        <p:nvSpPr>
          <p:cNvPr id="105475" name="Rectangle 3"/>
          <p:cNvSpPr>
            <a:spLocks noGrp="1" noChangeArrowheads="1"/>
          </p:cNvSpPr>
          <p:nvPr>
            <p:ph type="body" idx="1"/>
          </p:nvPr>
        </p:nvSpPr>
        <p:spPr/>
        <p:txBody>
          <a:bodyPr/>
          <a:lstStyle/>
          <a:p>
            <a:r>
              <a:rPr lang="en-GB"/>
              <a:t>Reduced risk</a:t>
            </a:r>
          </a:p>
          <a:p>
            <a:pPr lvl="1"/>
            <a:r>
              <a:rPr lang="en-GB"/>
              <a:t>There is a high risk in new software development. There may be development problems, staffing problems and specification problems.</a:t>
            </a:r>
          </a:p>
          <a:p>
            <a:r>
              <a:rPr lang="en-GB"/>
              <a:t>Reduced cost</a:t>
            </a:r>
          </a:p>
          <a:p>
            <a:pPr lvl="1"/>
            <a:r>
              <a:rPr lang="en-GB"/>
              <a:t>The cost of re-engineering is often significantly less than the costs of developing new software.</a:t>
            </a:r>
          </a:p>
          <a:p>
            <a:endParaRPr lang="en-US"/>
          </a:p>
        </p:txBody>
      </p:sp>
      <p:sp>
        <p:nvSpPr>
          <p:cNvPr id="6" name="Slide Number Placeholder 5"/>
          <p:cNvSpPr>
            <a:spLocks noGrp="1"/>
          </p:cNvSpPr>
          <p:nvPr>
            <p:ph type="sldNum" sz="quarter" idx="12"/>
          </p:nvPr>
        </p:nvSpPr>
        <p:spPr/>
        <p:txBody>
          <a:bodyPr/>
          <a:lstStyle/>
          <a:p>
            <a:fld id="{C8735F24-F0A4-DB4E-AAD6-0E2C6B4C4636}" type="slidenum">
              <a:rPr lang="en-US" smtClean="0"/>
              <a:pPr/>
              <a:t>35</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smtClean="0"/>
              <a:t>5.12.2 Reengineering </a:t>
            </a:r>
            <a:r>
              <a:rPr lang="en-US" dirty="0"/>
              <a:t>process activities</a:t>
            </a:r>
          </a:p>
        </p:txBody>
      </p:sp>
      <p:sp>
        <p:nvSpPr>
          <p:cNvPr id="106499" name="Rectangle 3"/>
          <p:cNvSpPr>
            <a:spLocks noGrp="1" noChangeArrowheads="1"/>
          </p:cNvSpPr>
          <p:nvPr>
            <p:ph type="body" idx="1"/>
          </p:nvPr>
        </p:nvSpPr>
        <p:spPr/>
        <p:txBody>
          <a:bodyPr/>
          <a:lstStyle/>
          <a:p>
            <a:r>
              <a:rPr lang="en-US"/>
              <a:t>Source code translation</a:t>
            </a:r>
          </a:p>
          <a:p>
            <a:pPr lvl="1"/>
            <a:r>
              <a:rPr lang="en-US"/>
              <a:t>Convert code to a new language.</a:t>
            </a:r>
          </a:p>
          <a:p>
            <a:r>
              <a:rPr lang="en-US"/>
              <a:t>Reverse engineering</a:t>
            </a:r>
          </a:p>
          <a:p>
            <a:pPr lvl="1"/>
            <a:r>
              <a:rPr lang="en-US"/>
              <a:t>Analyse the program to understand it;</a:t>
            </a:r>
          </a:p>
          <a:p>
            <a:r>
              <a:rPr lang="en-US"/>
              <a:t>Program structure improvement</a:t>
            </a:r>
          </a:p>
          <a:p>
            <a:pPr lvl="1"/>
            <a:r>
              <a:rPr lang="en-US"/>
              <a:t>Restructure automatically for understandability;</a:t>
            </a:r>
          </a:p>
          <a:p>
            <a:r>
              <a:rPr lang="en-US"/>
              <a:t>Program modularisation</a:t>
            </a:r>
          </a:p>
          <a:p>
            <a:pPr lvl="1"/>
            <a:r>
              <a:rPr lang="en-US"/>
              <a:t>Reorganise the program structure;</a:t>
            </a:r>
          </a:p>
          <a:p>
            <a:r>
              <a:rPr lang="en-US"/>
              <a:t>Data reengineering</a:t>
            </a:r>
          </a:p>
          <a:p>
            <a:pPr lvl="1"/>
            <a:r>
              <a:rPr lang="en-US"/>
              <a:t>Clean-up and restructure system data.</a:t>
            </a:r>
          </a:p>
        </p:txBody>
      </p:sp>
      <p:sp>
        <p:nvSpPr>
          <p:cNvPr id="6" name="Slide Number Placeholder 5"/>
          <p:cNvSpPr>
            <a:spLocks noGrp="1"/>
          </p:cNvSpPr>
          <p:nvPr>
            <p:ph type="sldNum" sz="quarter" idx="12"/>
          </p:nvPr>
        </p:nvSpPr>
        <p:spPr/>
        <p:txBody>
          <a:bodyPr/>
          <a:lstStyle/>
          <a:p>
            <a:fld id="{C8735F24-F0A4-DB4E-AAD6-0E2C6B4C4636}" type="slidenum">
              <a:rPr lang="en-US" smtClean="0"/>
              <a:pPr/>
              <a:t>36</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dirty="0" smtClean="0"/>
              <a:t>5.12.3 Reengineering </a:t>
            </a:r>
            <a:r>
              <a:rPr lang="en-US" dirty="0"/>
              <a:t>cost factors</a:t>
            </a:r>
          </a:p>
        </p:txBody>
      </p:sp>
      <p:sp>
        <p:nvSpPr>
          <p:cNvPr id="107523" name="Rectangle 3"/>
          <p:cNvSpPr>
            <a:spLocks noGrp="1" noChangeArrowheads="1"/>
          </p:cNvSpPr>
          <p:nvPr>
            <p:ph type="body" idx="1"/>
          </p:nvPr>
        </p:nvSpPr>
        <p:spPr/>
        <p:txBody>
          <a:bodyPr/>
          <a:lstStyle/>
          <a:p>
            <a:pPr>
              <a:lnSpc>
                <a:spcPct val="90000"/>
              </a:lnSpc>
            </a:pPr>
            <a:r>
              <a:rPr lang="en-GB"/>
              <a:t>The quality of the software to be reengineered.</a:t>
            </a:r>
          </a:p>
          <a:p>
            <a:pPr>
              <a:lnSpc>
                <a:spcPct val="90000"/>
              </a:lnSpc>
            </a:pPr>
            <a:r>
              <a:rPr lang="en-GB"/>
              <a:t>The tool support available for reengineering.</a:t>
            </a:r>
          </a:p>
          <a:p>
            <a:pPr>
              <a:lnSpc>
                <a:spcPct val="90000"/>
              </a:lnSpc>
            </a:pPr>
            <a:r>
              <a:rPr lang="en-GB"/>
              <a:t>The extent of the data conversion which is required.</a:t>
            </a:r>
          </a:p>
          <a:p>
            <a:pPr>
              <a:lnSpc>
                <a:spcPct val="90000"/>
              </a:lnSpc>
            </a:pPr>
            <a:r>
              <a:rPr lang="en-GB"/>
              <a:t>The availability of expert staff for reengineering. </a:t>
            </a:r>
          </a:p>
          <a:p>
            <a:pPr lvl="1">
              <a:lnSpc>
                <a:spcPct val="90000"/>
              </a:lnSpc>
            </a:pPr>
            <a:r>
              <a:rPr lang="en-GB"/>
              <a:t>This can be a problem with old systems based on technology that is no longer widely used.</a:t>
            </a:r>
            <a:endParaRPr lang="en-US"/>
          </a:p>
        </p:txBody>
      </p:sp>
      <p:sp>
        <p:nvSpPr>
          <p:cNvPr id="6" name="Slide Number Placeholder 5"/>
          <p:cNvSpPr>
            <a:spLocks noGrp="1"/>
          </p:cNvSpPr>
          <p:nvPr>
            <p:ph type="sldNum" sz="quarter" idx="12"/>
          </p:nvPr>
        </p:nvSpPr>
        <p:spPr/>
        <p:txBody>
          <a:bodyPr/>
          <a:lstStyle/>
          <a:p>
            <a:fld id="{C8735F24-F0A4-DB4E-AAD6-0E2C6B4C4636}" type="slidenum">
              <a:rPr lang="en-US" smtClean="0"/>
              <a:pPr/>
              <a:t>37</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lstStyle/>
          <a:p>
            <a:r>
              <a:rPr lang="en-US" dirty="0" smtClean="0"/>
              <a:t>software application needs to be verified as well as validated for a successful deployment</a:t>
            </a:r>
            <a:r>
              <a:rPr lang="en-US" dirty="0" smtClean="0"/>
              <a:t>.</a:t>
            </a:r>
          </a:p>
          <a:p>
            <a:r>
              <a:rPr lang="en-US" dirty="0" smtClean="0"/>
              <a:t>Testing is the process of executing a program with the intent of finding </a:t>
            </a:r>
            <a:r>
              <a:rPr lang="en-US" dirty="0" smtClean="0"/>
              <a:t>errors.</a:t>
            </a:r>
          </a:p>
          <a:p>
            <a:r>
              <a:rPr lang="en-US" b="1" dirty="0" smtClean="0"/>
              <a:t>Stages </a:t>
            </a:r>
            <a:r>
              <a:rPr lang="en-US" b="1" dirty="0" smtClean="0"/>
              <a:t>of </a:t>
            </a:r>
            <a:r>
              <a:rPr lang="en-US" b="1" dirty="0" smtClean="0"/>
              <a:t>Testing-</a:t>
            </a:r>
            <a:r>
              <a:rPr lang="en-US" dirty="0" smtClean="0"/>
              <a:t>Development testing, Release testing and User testing</a:t>
            </a:r>
          </a:p>
          <a:p>
            <a:r>
              <a:rPr lang="en-US" dirty="0" smtClean="0"/>
              <a:t>Black-box testing, also called behavioral testing, focuses on the functional requirements of the </a:t>
            </a:r>
            <a:r>
              <a:rPr lang="en-US" dirty="0" smtClean="0"/>
              <a:t>software.</a:t>
            </a:r>
          </a:p>
          <a:p>
            <a:r>
              <a:rPr lang="en-US" dirty="0" smtClean="0"/>
              <a:t>White-box testing also called glass-box testing. In WBT test cases are designed using the control structure of the procedural design. </a:t>
            </a:r>
            <a:endParaRPr lang="en-US" dirty="0"/>
          </a:p>
        </p:txBody>
      </p:sp>
      <p:sp>
        <p:nvSpPr>
          <p:cNvPr id="6" name="Slide Number Placeholder 5"/>
          <p:cNvSpPr>
            <a:spLocks noGrp="1"/>
          </p:cNvSpPr>
          <p:nvPr>
            <p:ph type="sldNum" sz="quarter" idx="12"/>
          </p:nvPr>
        </p:nvSpPr>
        <p:spPr/>
        <p:txBody>
          <a:bodyPr/>
          <a:lstStyle/>
          <a:p>
            <a:fld id="{C8735F24-F0A4-DB4E-AAD6-0E2C6B4C4636}" type="slidenum">
              <a:rPr lang="en-US" smtClean="0"/>
              <a:pPr/>
              <a:t>38</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p:txBody>
          <a:bodyPr/>
          <a:lstStyle/>
          <a:p>
            <a:r>
              <a:rPr lang="en-US" dirty="0" smtClean="0"/>
              <a:t>There are 3 types of software maintenance, namely bug fixing, modifying software to work in a new environment, and implementing new or changed requirements.</a:t>
            </a:r>
            <a:endParaRPr lang="en-GB" dirty="0" smtClean="0"/>
          </a:p>
          <a:p>
            <a:r>
              <a:rPr lang="en-US" dirty="0" smtClean="0"/>
              <a:t>Software re-engineering is concerned with re-structuring and re-documenting software to make it easier to understand and change. </a:t>
            </a:r>
            <a:endParaRPr lang="en-GB" dirty="0" smtClean="0"/>
          </a:p>
          <a:p>
            <a:r>
              <a:rPr lang="en-US" dirty="0" smtClean="0"/>
              <a:t>The business value of a legacy system and the quality of the application should be assessed to help decide if a system should be replaced, transformed or maintained.</a:t>
            </a:r>
            <a:r>
              <a:rPr lang="en-GB" dirty="0" smtClean="0"/>
              <a:t> </a:t>
            </a:r>
            <a:endParaRPr lang="en-US" dirty="0"/>
          </a:p>
        </p:txBody>
      </p:sp>
      <p:sp>
        <p:nvSpPr>
          <p:cNvPr id="6" name="Slide Number Placeholder 5"/>
          <p:cNvSpPr>
            <a:spLocks noGrp="1"/>
          </p:cNvSpPr>
          <p:nvPr>
            <p:ph type="sldNum" sz="quarter" idx="12"/>
          </p:nvPr>
        </p:nvSpPr>
        <p:spPr/>
        <p:txBody>
          <a:bodyPr/>
          <a:lstStyle/>
          <a:p>
            <a:fld id="{C8735F24-F0A4-DB4E-AAD6-0E2C6B4C4636}" type="slidenum">
              <a:rPr lang="en-US" smtClean="0"/>
              <a:pPr/>
              <a:t>39</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ln/>
        </p:spPr>
        <p:txBody>
          <a:bodyPr lIns="90840" tIns="44623" rIns="90840" bIns="44623"/>
          <a:lstStyle/>
          <a:p>
            <a:r>
              <a:rPr lang="en-GB" dirty="0">
                <a:solidFill>
                  <a:srgbClr val="000000"/>
                </a:solidFill>
              </a:rPr>
              <a:t>Verification</a:t>
            </a:r>
            <a:r>
              <a:rPr lang="en-GB" dirty="0"/>
              <a:t>: </a:t>
            </a:r>
            <a:br>
              <a:rPr lang="en-GB" dirty="0"/>
            </a:br>
            <a:r>
              <a:rPr lang="en-GB" dirty="0"/>
              <a:t>	"Are we building the product right”</a:t>
            </a:r>
          </a:p>
          <a:p>
            <a:pPr marL="0" indent="0">
              <a:buNone/>
            </a:pPr>
            <a:r>
              <a:rPr lang="en-GB" dirty="0"/>
              <a:t>	“Does the product meet system specifications?”</a:t>
            </a:r>
          </a:p>
          <a:p>
            <a:pPr marL="0" indent="0">
              <a:buNone/>
            </a:pPr>
            <a:endParaRPr lang="en-GB" dirty="0"/>
          </a:p>
          <a:p>
            <a:r>
              <a:rPr lang="en-GB" dirty="0">
                <a:solidFill>
                  <a:srgbClr val="000000"/>
                </a:solidFill>
              </a:rPr>
              <a:t>Validation</a:t>
            </a:r>
            <a:r>
              <a:rPr lang="en-GB" dirty="0"/>
              <a:t>:</a:t>
            </a:r>
            <a:br>
              <a:rPr lang="en-GB" dirty="0"/>
            </a:br>
            <a:r>
              <a:rPr lang="en-GB" dirty="0"/>
              <a:t>	"Are we building the right product”</a:t>
            </a:r>
          </a:p>
          <a:p>
            <a:pPr marL="0" indent="0">
              <a:buNone/>
            </a:pPr>
            <a:r>
              <a:rPr lang="en-GB" dirty="0"/>
              <a:t>	“Does the product meet user expectations?”</a:t>
            </a:r>
          </a:p>
        </p:txBody>
      </p:sp>
      <p:sp>
        <p:nvSpPr>
          <p:cNvPr id="8195" name="Rectangle 3"/>
          <p:cNvSpPr>
            <a:spLocks noGrp="1" noChangeArrowheads="1"/>
          </p:cNvSpPr>
          <p:nvPr>
            <p:ph type="title"/>
          </p:nvPr>
        </p:nvSpPr>
        <p:spPr>
          <a:noFill/>
          <a:ln/>
        </p:spPr>
        <p:txBody>
          <a:bodyPr vert="horz" wrap="square" lIns="90840" tIns="44623" rIns="90840" bIns="44623" numCol="1" anchor="ctr" anchorCtr="0" compatLnSpc="1">
            <a:prstTxWarp prst="textNoShape">
              <a:avLst/>
            </a:prstTxWarp>
          </a:bodyPr>
          <a:lstStyle/>
          <a:p>
            <a:r>
              <a:rPr lang="en-GB" dirty="0"/>
              <a:t>Verification vs Validation</a:t>
            </a:r>
          </a:p>
        </p:txBody>
      </p:sp>
      <p:sp>
        <p:nvSpPr>
          <p:cNvPr id="4" name="Slide Number Placeholder 3"/>
          <p:cNvSpPr>
            <a:spLocks noGrp="1"/>
          </p:cNvSpPr>
          <p:nvPr>
            <p:ph type="sldNum" sz="quarter" idx="12"/>
          </p:nvPr>
        </p:nvSpPr>
        <p:spPr/>
        <p:txBody>
          <a:bodyPr/>
          <a:lstStyle/>
          <a:p>
            <a:fld id="{CB105B8D-1C36-1C40-961B-CAAB1DD98B28}" type="slidenum">
              <a:rPr lang="en-US" smtClean="0"/>
              <a:pPr/>
              <a:t>4</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GB" dirty="0" smtClean="0"/>
              <a:t>5.2 </a:t>
            </a:r>
            <a:r>
              <a:rPr lang="en-GB" dirty="0" smtClean="0"/>
              <a:t>Software </a:t>
            </a:r>
            <a:r>
              <a:rPr lang="en-GB" dirty="0"/>
              <a:t>Testing</a:t>
            </a:r>
          </a:p>
        </p:txBody>
      </p:sp>
      <p:sp>
        <p:nvSpPr>
          <p:cNvPr id="56323" name="Rectangle 3"/>
          <p:cNvSpPr>
            <a:spLocks noGrp="1" noChangeArrowheads="1"/>
          </p:cNvSpPr>
          <p:nvPr>
            <p:ph type="body" idx="1"/>
          </p:nvPr>
        </p:nvSpPr>
        <p:spPr/>
        <p:txBody>
          <a:bodyPr/>
          <a:lstStyle/>
          <a:p>
            <a:r>
              <a:rPr lang="en-GB" dirty="0"/>
              <a:t>Testing is the process of executing a program with the intent of finding errors.</a:t>
            </a:r>
          </a:p>
          <a:p>
            <a:pPr marL="0" indent="0" algn="ctr">
              <a:buNone/>
            </a:pPr>
            <a:endParaRPr lang="en-GB" b="1" dirty="0"/>
          </a:p>
          <a:p>
            <a:pPr marL="0" indent="0" algn="ctr">
              <a:buNone/>
            </a:pPr>
            <a:endParaRPr lang="en-GB" b="1" dirty="0"/>
          </a:p>
          <a:p>
            <a:pPr marL="0" indent="0" algn="ctr">
              <a:buNone/>
            </a:pPr>
            <a:r>
              <a:rPr lang="en-GB" b="1" dirty="0"/>
              <a:t>“Testing can reveal the presence of errors NOT their absence”</a:t>
            </a:r>
          </a:p>
          <a:p>
            <a:endParaRPr lang="en-GB" dirty="0"/>
          </a:p>
        </p:txBody>
      </p:sp>
      <p:sp>
        <p:nvSpPr>
          <p:cNvPr id="4" name="Slide Number Placeholder 3"/>
          <p:cNvSpPr>
            <a:spLocks noGrp="1"/>
          </p:cNvSpPr>
          <p:nvPr>
            <p:ph type="sldNum" sz="quarter" idx="12"/>
          </p:nvPr>
        </p:nvSpPr>
        <p:spPr/>
        <p:txBody>
          <a:bodyPr/>
          <a:lstStyle/>
          <a:p>
            <a:fld id="{CB105B8D-1C36-1C40-961B-CAAB1DD98B28}" type="slidenum">
              <a:rPr lang="en-US" smtClean="0"/>
              <a:pPr/>
              <a:t>5</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5.2.1 </a:t>
            </a:r>
            <a:r>
              <a:rPr lang="en-US" dirty="0" smtClean="0"/>
              <a:t>Why </a:t>
            </a:r>
            <a:r>
              <a:rPr lang="en-US" dirty="0"/>
              <a:t>should we Test?</a:t>
            </a:r>
          </a:p>
        </p:txBody>
      </p:sp>
      <p:sp>
        <p:nvSpPr>
          <p:cNvPr id="3" name="Content Placeholder 2"/>
          <p:cNvSpPr>
            <a:spLocks noGrp="1"/>
          </p:cNvSpPr>
          <p:nvPr>
            <p:ph idx="1"/>
          </p:nvPr>
        </p:nvSpPr>
        <p:spPr/>
        <p:txBody>
          <a:bodyPr/>
          <a:lstStyle/>
          <a:p>
            <a:r>
              <a:rPr lang="en-US" sz="2000" dirty="0"/>
              <a:t>Software testing is an expensive activity but launching of software without testing may lead to cost much higher than the cost of testing itself.</a:t>
            </a:r>
          </a:p>
          <a:p>
            <a:r>
              <a:rPr lang="en-US" sz="2000" dirty="0"/>
              <a:t>Testing assure to developers and customers that the software meets its requirements.</a:t>
            </a:r>
          </a:p>
          <a:p>
            <a:pPr lvl="1"/>
            <a:r>
              <a:rPr lang="en-US" dirty="0"/>
              <a:t>For custom software (be-spoke products) there should be at least one test case for every requirement.</a:t>
            </a:r>
          </a:p>
          <a:p>
            <a:pPr lvl="1"/>
            <a:r>
              <a:rPr lang="en-US" dirty="0"/>
              <a:t>For generic software products there should be tests for all of the system features, plus combinations of these features, that will be incorporated in the product release.</a:t>
            </a:r>
          </a:p>
          <a:p>
            <a:r>
              <a:rPr lang="en-US" sz="2000" dirty="0"/>
              <a:t>It discovers the situations where behavior of the software is incorrect, undesirable or does not match to its specification.</a:t>
            </a:r>
          </a:p>
          <a:p>
            <a:r>
              <a:rPr lang="en-US" sz="2000" dirty="0"/>
              <a:t>Testing identifies undesirable system behavior such as system crashes, unwanted interactions with other systems, incorrect computations and data corruption.</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dirty="0" smtClean="0"/>
              <a:t>5.2.2 </a:t>
            </a:r>
            <a:r>
              <a:rPr lang="en-GB" dirty="0" smtClean="0"/>
              <a:t>Who </a:t>
            </a:r>
            <a:r>
              <a:rPr lang="en-GB" dirty="0"/>
              <a:t>should do the Testing?</a:t>
            </a:r>
          </a:p>
        </p:txBody>
      </p:sp>
      <p:sp>
        <p:nvSpPr>
          <p:cNvPr id="73731" name="Rectangle 3"/>
          <p:cNvSpPr>
            <a:spLocks noGrp="1" noChangeArrowheads="1"/>
          </p:cNvSpPr>
          <p:nvPr>
            <p:ph type="body" idx="1"/>
          </p:nvPr>
        </p:nvSpPr>
        <p:spPr/>
        <p:txBody>
          <a:bodyPr/>
          <a:lstStyle/>
          <a:p>
            <a:r>
              <a:rPr lang="en-GB" dirty="0"/>
              <a:t>Testing requires the developers to find errors from their software.</a:t>
            </a:r>
          </a:p>
          <a:p>
            <a:r>
              <a:rPr lang="en-GB" dirty="0"/>
              <a:t>It is difficult for software developer to point out errors from own creations.</a:t>
            </a:r>
          </a:p>
          <a:p>
            <a:r>
              <a:rPr lang="en-GB" dirty="0"/>
              <a:t>Many organizations have made a distinction between development and testing phase by making different people responsible for each phase.</a:t>
            </a:r>
          </a:p>
        </p:txBody>
      </p:sp>
      <p:sp>
        <p:nvSpPr>
          <p:cNvPr id="4" name="Slide Number Placeholder 3"/>
          <p:cNvSpPr>
            <a:spLocks noGrp="1"/>
          </p:cNvSpPr>
          <p:nvPr>
            <p:ph type="sldNum" sz="quarter" idx="12"/>
          </p:nvPr>
        </p:nvSpPr>
        <p:spPr/>
        <p:txBody>
          <a:bodyPr/>
          <a:lstStyle/>
          <a:p>
            <a:fld id="{CB105B8D-1C36-1C40-961B-CAAB1DD98B28}" type="slidenum">
              <a:rPr lang="en-US" smtClean="0"/>
              <a:pPr/>
              <a:t>7</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GB" dirty="0" smtClean="0"/>
              <a:t>5.2.3 </a:t>
            </a:r>
            <a:r>
              <a:rPr lang="en-GB" dirty="0" smtClean="0"/>
              <a:t>What </a:t>
            </a:r>
            <a:r>
              <a:rPr lang="en-GB" dirty="0"/>
              <a:t>should we Test?</a:t>
            </a:r>
          </a:p>
        </p:txBody>
      </p:sp>
      <p:sp>
        <p:nvSpPr>
          <p:cNvPr id="73731" name="Rectangle 3"/>
          <p:cNvSpPr>
            <a:spLocks noGrp="1" noChangeArrowheads="1"/>
          </p:cNvSpPr>
          <p:nvPr>
            <p:ph type="body" idx="1"/>
          </p:nvPr>
        </p:nvSpPr>
        <p:spPr/>
        <p:txBody>
          <a:bodyPr/>
          <a:lstStyle/>
          <a:p>
            <a:r>
              <a:rPr lang="en-GB" dirty="0"/>
              <a:t>We should test the program’s responses to every possible input. It means, we should test for all valid and invalid inputs.</a:t>
            </a:r>
          </a:p>
          <a:p>
            <a:pPr lvl="1"/>
            <a:r>
              <a:rPr lang="en-GB" dirty="0"/>
              <a:t>Suppose a program requires two 8 bit integers as inputs. Total possible combinations are 28 x 28. If only one second it required to execute one set of inputs, it may take 18 hours to test all combinations. Practically, inputs are more than two and size is also more than 8 bits. Moreover invalid inputs have to be tested as well so complete testing is not possible.</a:t>
            </a:r>
          </a:p>
          <a:p>
            <a:r>
              <a:rPr lang="en-GB" dirty="0"/>
              <a:t>A strategy should develop test cases for the testing of small portion of program and also test cases for complete system or function.</a:t>
            </a:r>
          </a:p>
        </p:txBody>
      </p:sp>
      <p:sp>
        <p:nvSpPr>
          <p:cNvPr id="4" name="Slide Number Placeholder 3"/>
          <p:cNvSpPr>
            <a:spLocks noGrp="1"/>
          </p:cNvSpPr>
          <p:nvPr>
            <p:ph type="sldNum" sz="quarter" idx="12"/>
          </p:nvPr>
        </p:nvSpPr>
        <p:spPr/>
        <p:txBody>
          <a:bodyPr/>
          <a:lstStyle/>
          <a:p>
            <a:fld id="{CB105B8D-1C36-1C40-961B-CAAB1DD98B28}" type="slidenum">
              <a:rPr lang="en-US" smtClean="0"/>
              <a:pPr/>
              <a:t>8</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260883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5.3 </a:t>
            </a:r>
            <a:r>
              <a:rPr lang="en-US" dirty="0" smtClean="0"/>
              <a:t>Stages </a:t>
            </a:r>
            <a:r>
              <a:rPr lang="en-US" dirty="0"/>
              <a:t>of Testing</a:t>
            </a:r>
          </a:p>
        </p:txBody>
      </p:sp>
      <p:sp>
        <p:nvSpPr>
          <p:cNvPr id="3" name="Content Placeholder 2"/>
          <p:cNvSpPr>
            <a:spLocks noGrp="1"/>
          </p:cNvSpPr>
          <p:nvPr>
            <p:ph idx="1"/>
          </p:nvPr>
        </p:nvSpPr>
        <p:spPr/>
        <p:txBody>
          <a:bodyPr/>
          <a:lstStyle/>
          <a:p>
            <a:r>
              <a:rPr lang="en-US" b="1" dirty="0"/>
              <a:t>Development testing</a:t>
            </a:r>
            <a:r>
              <a:rPr lang="en-US" dirty="0"/>
              <a:t>, where the system is tested during development to discover bugs and defects. </a:t>
            </a:r>
          </a:p>
          <a:p>
            <a:r>
              <a:rPr lang="en-US" b="1" dirty="0"/>
              <a:t>Release testing</a:t>
            </a:r>
            <a:r>
              <a:rPr lang="en-US" dirty="0"/>
              <a:t>, where a separate testing team test a complete version of the system before it is released to users. </a:t>
            </a:r>
          </a:p>
          <a:p>
            <a:r>
              <a:rPr lang="en-US" b="1" dirty="0"/>
              <a:t>User testing</a:t>
            </a:r>
            <a:r>
              <a:rPr lang="en-US" dirty="0"/>
              <a:t>, where users or potential users of a system test the system in their own environment.</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pPr/>
              <a:t>9</a:t>
            </a:fld>
            <a:endParaRPr lang="en-US"/>
          </a:p>
        </p:txBody>
      </p:sp>
    </p:spTree>
  </p:cSld>
  <p:clrMapOvr>
    <a:masterClrMapping/>
  </p:clrMapOvr>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93DC82B0FBC84691D5662D0EB6B59B" ma:contentTypeVersion="4" ma:contentTypeDescription="Create a new document." ma:contentTypeScope="" ma:versionID="4cb4855a5ab905ccc2c70b156835286b">
  <xsd:schema xmlns:xsd="http://www.w3.org/2001/XMLSchema" xmlns:xs="http://www.w3.org/2001/XMLSchema" xmlns:p="http://schemas.microsoft.com/office/2006/metadata/properties" xmlns:ns2="9f0346c0-254e-44f5-b506-a8c7a0bb6682" targetNamespace="http://schemas.microsoft.com/office/2006/metadata/properties" ma:root="true" ma:fieldsID="3e8ebc9d623c4f16959b95beea3cb539" ns2:_="">
    <xsd:import namespace="9f0346c0-254e-44f5-b506-a8c7a0bb66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0346c0-254e-44f5-b506-a8c7a0bb66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029B60-4A25-4AB3-9B71-E18EE4FAA8F3}">
  <ds:schemaRefs>
    <ds:schemaRef ds:uri="http://schemas.microsoft.com/sharepoint/v3/contenttype/forms"/>
  </ds:schemaRefs>
</ds:datastoreItem>
</file>

<file path=customXml/itemProps2.xml><?xml version="1.0" encoding="utf-8"?>
<ds:datastoreItem xmlns:ds="http://schemas.openxmlformats.org/officeDocument/2006/customXml" ds:itemID="{36647A50-AD26-4E39-A5F5-BC881D4A1B3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0820947-DDB9-417F-B637-980DA37CD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0346c0-254e-44f5-b506-a8c7a0bb66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SE9.thmx</Template>
  <TotalTime>825</TotalTime>
  <Words>2693</Words>
  <Application>Microsoft Office PowerPoint</Application>
  <PresentationFormat>Custom</PresentationFormat>
  <Paragraphs>269</Paragraphs>
  <Slides>39</Slides>
  <Notes>7</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SE9</vt:lpstr>
      <vt:lpstr>Chapter 5 – Software Testing and Maintenance</vt:lpstr>
      <vt:lpstr>Topics Covered</vt:lpstr>
      <vt:lpstr>5.1 Software Verification and Validation</vt:lpstr>
      <vt:lpstr>Verification vs Validation</vt:lpstr>
      <vt:lpstr>5.2 Software Testing</vt:lpstr>
      <vt:lpstr>5.2.1 Why should we Test?</vt:lpstr>
      <vt:lpstr>5.2.2 Who should do the Testing?</vt:lpstr>
      <vt:lpstr>5.2.3 What should we Test?</vt:lpstr>
      <vt:lpstr>5.3 Stages of Testing</vt:lpstr>
      <vt:lpstr>5.3.1 Development Testing</vt:lpstr>
      <vt:lpstr>5.3.2 Release Testing</vt:lpstr>
      <vt:lpstr>5.3.3 User Testing</vt:lpstr>
      <vt:lpstr>Types of User Testing</vt:lpstr>
      <vt:lpstr>5.4 Black Box Testing (BBT)</vt:lpstr>
      <vt:lpstr>Black Box Testing (BBT)</vt:lpstr>
      <vt:lpstr>Black Box Testing (BBT)</vt:lpstr>
      <vt:lpstr>Equivalence Partitioning</vt:lpstr>
      <vt:lpstr>Boundary Value Analysis</vt:lpstr>
      <vt:lpstr>5.5 White Box Testing (WBT)</vt:lpstr>
      <vt:lpstr>White Box Testing (WBT)</vt:lpstr>
      <vt:lpstr>Methods used in WBT</vt:lpstr>
      <vt:lpstr>Methods used in WBT</vt:lpstr>
      <vt:lpstr>Methods used in WBT</vt:lpstr>
      <vt:lpstr>Methods used in WBT</vt:lpstr>
      <vt:lpstr>5.6 Software Maintenance</vt:lpstr>
      <vt:lpstr>5.7 Problems During Maintenance</vt:lpstr>
      <vt:lpstr>5.8 Types of Maintenance</vt:lpstr>
      <vt:lpstr>5.9 Software Maintenance Process</vt:lpstr>
      <vt:lpstr>5.10 Maintenance Costs</vt:lpstr>
      <vt:lpstr>Development and Maintenance Costs </vt:lpstr>
      <vt:lpstr>5.10.1 Maintenance Cost Factors</vt:lpstr>
      <vt:lpstr>5.11 Maintenance Prediction</vt:lpstr>
      <vt:lpstr>5.12 Software Re-Engineering</vt:lpstr>
      <vt:lpstr>Software Re-Engineering</vt:lpstr>
      <vt:lpstr>5.12.1 Advantages of RE-Engineering</vt:lpstr>
      <vt:lpstr>5.12.2 Reengineering process activities</vt:lpstr>
      <vt:lpstr>5.12.3 Reengineering cost factors</vt:lpstr>
      <vt:lpstr>Key Points</vt:lpstr>
      <vt:lpstr>Key Points</vt:lpstr>
    </vt:vector>
  </TitlesOfParts>
  <Company>St Andrews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8</dc:title>
  <dc:creator>Ian Sommerville</dc:creator>
  <cp:lastModifiedBy>sramagan</cp:lastModifiedBy>
  <cp:revision>60</cp:revision>
  <dcterms:created xsi:type="dcterms:W3CDTF">2010-01-14T08:17:23Z</dcterms:created>
  <dcterms:modified xsi:type="dcterms:W3CDTF">2022-09-04T10:42:47Z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0x0101000A93DC82B0FBC84691D5662D0EB6B59B</vt:lpwstr>
  </property>
</Properties>
</file>